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80" r:id="rId1"/>
    <p:sldMasterId id="2147483681" r:id="rId2"/>
  </p:sldMasterIdLst>
  <p:notesMasterIdLst>
    <p:notesMasterId r:id="rId26"/>
  </p:notesMasterIdLst>
  <p:sldIdLst>
    <p:sldId id="320" r:id="rId3"/>
    <p:sldId id="307" r:id="rId4"/>
    <p:sldId id="308" r:id="rId5"/>
    <p:sldId id="306" r:id="rId6"/>
    <p:sldId id="321" r:id="rId7"/>
    <p:sldId id="309" r:id="rId8"/>
    <p:sldId id="322" r:id="rId9"/>
    <p:sldId id="323" r:id="rId10"/>
    <p:sldId id="324" r:id="rId11"/>
    <p:sldId id="325" r:id="rId12"/>
    <p:sldId id="326" r:id="rId13"/>
    <p:sldId id="327" r:id="rId14"/>
    <p:sldId id="328" r:id="rId15"/>
    <p:sldId id="336" r:id="rId16"/>
    <p:sldId id="330" r:id="rId17"/>
    <p:sldId id="331" r:id="rId18"/>
    <p:sldId id="338" r:id="rId19"/>
    <p:sldId id="332" r:id="rId20"/>
    <p:sldId id="333" r:id="rId21"/>
    <p:sldId id="329" r:id="rId22"/>
    <p:sldId id="340" r:id="rId23"/>
    <p:sldId id="337" r:id="rId24"/>
    <p:sldId id="339" r:id="rId25"/>
  </p:sldIdLst>
  <p:sldSz cx="18288000" cy="10287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40">
          <p15:clr>
            <a:srgbClr val="A4A3A4"/>
          </p15:clr>
        </p15:guide>
        <p15:guide id="2" pos="5758">
          <p15:clr>
            <a:srgbClr val="A4A3A4"/>
          </p15:clr>
        </p15:guide>
        <p15:guide id="3" pos="5760">
          <p15:clr>
            <a:srgbClr val="A4A3A4"/>
          </p15:clr>
        </p15:guide>
        <p15:guide id="4" pos="519">
          <p15:clr>
            <a:srgbClr val="A4A3A4"/>
          </p15:clr>
        </p15:guide>
        <p15:guide id="5" pos="1099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ACF4677E-8BD2-47ae-8A1F-98590045965D">
      <hp:hncThemeShow xmlns="" xmlns:c="http://schemas.openxmlformats.org/drawingml/2006/chart" xmlns:dgm="http://schemas.openxmlformats.org/drawingml/2006/diagram" xmlns:dsp="http://schemas.microsoft.com/office/drawing/2008/diagram" xmlns:hp="http://schemas.haansoft.com/office/presentation/8.0" themeShowType="1" themeSkinType="1" themeTransitionType="1" useThemeTransition="1" byMouseClick="1" attrType="1" dur="200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73157" autoAdjust="0"/>
  </p:normalViewPr>
  <p:slideViewPr>
    <p:cSldViewPr snapToGrid="0">
      <p:cViewPr varScale="1">
        <p:scale>
          <a:sx n="54" d="100"/>
          <a:sy n="54" d="100"/>
        </p:scale>
        <p:origin x="1180" y="56"/>
      </p:cViewPr>
      <p:guideLst>
        <p:guide orient="horz" pos="3240"/>
        <p:guide pos="5758"/>
        <p:guide pos="5760"/>
        <p:guide pos="519"/>
        <p:guide pos="1099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6FFC5758-BB71-4265-88C4-445E2612AD24}" type="datetime1">
              <a:rPr lang="ko-KR" altLang="en-US"/>
              <a:pPr lvl="0">
                <a:defRPr/>
              </a:pPr>
              <a:t>2025-02-26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/>
            </a:pPr>
            <a:r>
              <a:rPr lang="ko-KR" altLang="en-US"/>
              <a:t>마스터 텍스트 스타일을 편집하려면 클릭</a:t>
            </a:r>
          </a:p>
          <a:p>
            <a:pPr lvl="1">
              <a:defRPr/>
            </a:pPr>
            <a:r>
              <a:rPr lang="ko-KR" altLang="en-US"/>
              <a:t>두 번째 수준</a:t>
            </a:r>
          </a:p>
          <a:p>
            <a:pPr lvl="2">
              <a:defRPr/>
            </a:pPr>
            <a:r>
              <a:rPr lang="ko-KR" altLang="en-US"/>
              <a:t>세 번째 수준</a:t>
            </a:r>
          </a:p>
          <a:p>
            <a:pPr lvl="3">
              <a:defRPr/>
            </a:pPr>
            <a:r>
              <a:rPr lang="ko-KR" altLang="en-US"/>
              <a:t>네 번째 수준</a:t>
            </a:r>
          </a:p>
          <a:p>
            <a:pPr lvl="4">
              <a:defRPr/>
            </a:pPr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9E283B7F-5B64-488A-92D3-D453C32F10B4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en-US" altLang="ko-KR" b="0"/>
              <a:t>3</a:t>
            </a:r>
            <a:r>
              <a:rPr lang="ko-KR" altLang="en-US" b="0"/>
              <a:t>차시에서는 유아의 디지털 역량에 대해 알아보겠습니다</a:t>
            </a:r>
            <a:r>
              <a:rPr lang="en-US" altLang="ko-KR" b="0"/>
              <a:t>.</a:t>
            </a:r>
          </a:p>
          <a:p>
            <a:pPr lvl="0">
              <a:defRPr/>
            </a:pPr>
            <a:endParaRPr lang="ko-KR" altLang="en-US" b="0"/>
          </a:p>
          <a:p>
            <a:pPr>
              <a:buFont typeface="Arial"/>
              <a:buNone/>
              <a:defRPr/>
            </a:pPr>
            <a:r>
              <a:rPr lang="ko-KR" altLang="en-US" b="0"/>
              <a:t>학습목표</a:t>
            </a:r>
            <a:r>
              <a:rPr lang="en-US" altLang="ko-KR" b="0"/>
              <a:t>:</a:t>
            </a:r>
            <a:br>
              <a:rPr lang="ko-KR" altLang="en-US" b="0"/>
            </a:br>
            <a:r>
              <a:rPr lang="ko-KR" altLang="en-US" b="0"/>
              <a:t>먼저</a:t>
            </a:r>
            <a:r>
              <a:rPr lang="en-US" altLang="ko-KR" b="0"/>
              <a:t>, </a:t>
            </a:r>
            <a:r>
              <a:rPr lang="ko-KR" altLang="en-US" b="0"/>
              <a:t>학습 목표를 살펴보겠습니다</a:t>
            </a:r>
            <a:r>
              <a:rPr lang="en-US" altLang="ko-KR" b="0"/>
              <a:t>.</a:t>
            </a:r>
          </a:p>
          <a:p>
            <a:pPr>
              <a:buFont typeface="Arial"/>
              <a:buChar char="•"/>
              <a:defRPr/>
            </a:pPr>
            <a:r>
              <a:rPr lang="ko-KR" altLang="en-US" b="0"/>
              <a:t>유아 디지털 역량의 필요성과 개념을 이해한다</a:t>
            </a:r>
            <a:r>
              <a:rPr lang="en-US" altLang="ko-KR" b="0"/>
              <a:t>.</a:t>
            </a:r>
          </a:p>
          <a:p>
            <a:pPr>
              <a:buFont typeface="Arial"/>
              <a:buChar char="•"/>
              <a:defRPr/>
            </a:pPr>
            <a:r>
              <a:rPr lang="ko-KR" altLang="en-US" b="0"/>
              <a:t>유아 디지털 역량을 평가하고</a:t>
            </a:r>
            <a:r>
              <a:rPr lang="en-US" altLang="ko-KR" b="0"/>
              <a:t>, </a:t>
            </a:r>
            <a:r>
              <a:rPr lang="ko-KR" altLang="en-US" b="0"/>
              <a:t>이를 바탕으로 적절한 지원 방향을 설정한다</a:t>
            </a:r>
            <a:r>
              <a:rPr lang="en-US" altLang="ko-KR" b="0"/>
              <a:t>.</a:t>
            </a:r>
          </a:p>
          <a:p>
            <a:pPr>
              <a:buFont typeface="Arial"/>
              <a:buNone/>
              <a:defRPr/>
            </a:pPr>
            <a:endParaRPr lang="en-US" altLang="ko-KR" b="0"/>
          </a:p>
          <a:p>
            <a:pPr>
              <a:buFont typeface="Arial"/>
              <a:buNone/>
              <a:defRPr/>
            </a:pPr>
            <a:r>
              <a:rPr lang="ko-KR" altLang="en-US" b="0"/>
              <a:t>교사 디지털 역량</a:t>
            </a:r>
            <a:r>
              <a:rPr lang="en-US" altLang="ko-KR" b="0"/>
              <a:t>:</a:t>
            </a:r>
            <a:br>
              <a:rPr lang="ko-KR" altLang="en-US" b="0"/>
            </a:br>
            <a:r>
              <a:rPr lang="ko-KR" altLang="en-US" b="0"/>
              <a:t>다음으로</a:t>
            </a:r>
            <a:r>
              <a:rPr lang="en-US" altLang="ko-KR" b="0"/>
              <a:t>, 3</a:t>
            </a:r>
            <a:r>
              <a:rPr lang="ko-KR" altLang="en-US" b="0"/>
              <a:t>차시와 관련된 교사 디지털 역량에는 디지털 기반 유아 이해 및 지원</a:t>
            </a:r>
            <a:r>
              <a:rPr lang="en-US" altLang="ko-KR" b="0"/>
              <a:t>, </a:t>
            </a:r>
            <a:r>
              <a:rPr lang="ko-KR" altLang="en-US" b="0"/>
              <a:t>디지털 기기 및 자료 활용 능력이 포함됩니다</a:t>
            </a:r>
            <a:r>
              <a:rPr lang="en-US" altLang="ko-KR" b="0"/>
              <a:t>.</a:t>
            </a:r>
          </a:p>
          <a:p>
            <a:pPr>
              <a:buFont typeface="Arial"/>
              <a:buChar char="•"/>
              <a:defRPr/>
            </a:pPr>
            <a:endParaRPr lang="en-US" altLang="ko-KR" b="0"/>
          </a:p>
          <a:p>
            <a:pPr>
              <a:buFont typeface="Arial"/>
              <a:buNone/>
              <a:defRPr/>
            </a:pPr>
            <a:r>
              <a:rPr lang="ko-KR" altLang="en-US" b="0"/>
              <a:t>핵심 키워드</a:t>
            </a:r>
            <a:r>
              <a:rPr lang="en-US" altLang="ko-KR" b="0"/>
              <a:t>:</a:t>
            </a:r>
            <a:br>
              <a:rPr lang="ko-KR" altLang="en-US" b="0"/>
            </a:br>
            <a:r>
              <a:rPr lang="en-US" altLang="ko-KR" b="0"/>
              <a:t>3</a:t>
            </a:r>
            <a:r>
              <a:rPr lang="ko-KR" altLang="en-US" b="0"/>
              <a:t>차시에서 중점적으로 다룰 핵심 키워드는 유아디지털역량</a:t>
            </a:r>
            <a:r>
              <a:rPr lang="en-US" altLang="ko-KR" b="0"/>
              <a:t>, </a:t>
            </a:r>
            <a:r>
              <a:rPr lang="ko-KR" altLang="en-US" b="0"/>
              <a:t>초기디지털리터러시</a:t>
            </a:r>
            <a:r>
              <a:rPr lang="en-US" altLang="ko-KR" b="0"/>
              <a:t>, </a:t>
            </a:r>
            <a:r>
              <a:rPr lang="ko-KR" altLang="en-US" b="0"/>
              <a:t>디지털시민성</a:t>
            </a:r>
            <a:r>
              <a:rPr lang="en-US" altLang="ko-KR" b="0"/>
              <a:t>, </a:t>
            </a:r>
            <a:r>
              <a:rPr lang="ko-KR" altLang="en-US" b="0"/>
              <a:t>그리고 유아디지털역량평가입니다</a:t>
            </a:r>
            <a:r>
              <a:rPr lang="en-US" altLang="ko-KR" b="0"/>
              <a:t>.</a:t>
            </a:r>
          </a:p>
          <a:p>
            <a:pPr lvl="0">
              <a:defRPr/>
            </a:pPr>
            <a:endParaRPr lang="en-US" altLang="ko-KR" b="0"/>
          </a:p>
          <a:p>
            <a:pPr lvl="0">
              <a:defRPr/>
            </a:pPr>
            <a:endParaRPr lang="en-US" altLang="ko-KR" b="0"/>
          </a:p>
          <a:p>
            <a:pPr lvl="0">
              <a:defRPr/>
            </a:pPr>
            <a:endParaRPr lang="ko-KR" altLang="en-US" b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2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4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 b="0"/>
              <a:t>먼저</a:t>
            </a:r>
            <a:r>
              <a:rPr lang="en-US" altLang="ko-KR" b="0"/>
              <a:t>, 1</a:t>
            </a:r>
            <a:r>
              <a:rPr lang="ko-KR" altLang="en-US" b="0"/>
              <a:t>차시에서 유아의 변화를 보았던 것 처럼 디지털 미디어를 접하는 연령이 점점 낮아지고 있는 현상에 주목할 필요가 있습니다</a:t>
            </a:r>
            <a:r>
              <a:rPr lang="en-US" altLang="ko-KR" b="0"/>
              <a:t>. </a:t>
            </a:r>
            <a:r>
              <a:rPr lang="ko-KR" altLang="en-US" b="0"/>
              <a:t>최근 유아들이 디지털 기기를 사용하기 시작하는 연령이 점점 더 어려지고 있습니다</a:t>
            </a:r>
            <a:r>
              <a:rPr lang="en-US" altLang="ko-KR" b="0"/>
              <a:t>. </a:t>
            </a:r>
            <a:r>
              <a:rPr lang="ko-KR" altLang="en-US" b="0"/>
              <a:t>많은 유아들이 아주 어린 나이부터 스마트폰이나 태블릿을 자연스럽게 접하게 됩니다</a:t>
            </a:r>
            <a:r>
              <a:rPr lang="en-US" altLang="ko-KR" b="0"/>
              <a:t>.</a:t>
            </a:r>
          </a:p>
          <a:p>
            <a:pPr lvl="0">
              <a:defRPr/>
            </a:pPr>
            <a:endParaRPr lang="en-US" altLang="ko-KR" b="0"/>
          </a:p>
          <a:p>
            <a:pPr lvl="0">
              <a:defRPr/>
            </a:pPr>
            <a:r>
              <a:rPr lang="ko-KR" altLang="en-US" b="0"/>
              <a:t>이와 함께</a:t>
            </a:r>
            <a:r>
              <a:rPr lang="en-US" altLang="ko-KR" b="0"/>
              <a:t>, </a:t>
            </a:r>
            <a:r>
              <a:rPr lang="ko-KR" altLang="en-US" b="0"/>
              <a:t>유아들은 디지털과 아날로그를 구분하지 않고 놀이한다는 특징을 보입니다</a:t>
            </a:r>
            <a:r>
              <a:rPr lang="en-US" altLang="ko-KR" b="0"/>
              <a:t>. </a:t>
            </a:r>
          </a:p>
          <a:p>
            <a:pPr lvl="0">
              <a:defRPr/>
            </a:pPr>
            <a:r>
              <a:rPr lang="ko-KR" altLang="en-US" b="0"/>
              <a:t>포노 사피엔스 세대라고 불리는 유아들은 디지털 기기와 아날로그 도구를 별다른 구분 없이 자연스럽게 놀이에 활용합니다</a:t>
            </a:r>
            <a:r>
              <a:rPr lang="en-US" altLang="ko-KR" b="0"/>
              <a:t>. </a:t>
            </a:r>
            <a:r>
              <a:rPr lang="ko-KR" altLang="en-US" b="0"/>
              <a:t>이는 그들의 환경에서 디지털이 일상화된 만큼</a:t>
            </a:r>
            <a:r>
              <a:rPr lang="en-US" altLang="ko-KR" b="0"/>
              <a:t>, </a:t>
            </a:r>
            <a:r>
              <a:rPr lang="ko-KR" altLang="en-US" b="0"/>
              <a:t>놀이에서도 디지털이 자연스럽게 포함된다는 것을 의미합니다</a:t>
            </a:r>
            <a:r>
              <a:rPr lang="en-US" altLang="ko-KR" b="0"/>
              <a:t>.</a:t>
            </a:r>
          </a:p>
          <a:p>
            <a:pPr lvl="0">
              <a:defRPr/>
            </a:pPr>
            <a:endParaRPr lang="en-US" altLang="ko-KR" b="0"/>
          </a:p>
          <a:p>
            <a:pPr lvl="0">
              <a:defRPr/>
            </a:pPr>
            <a:r>
              <a:rPr lang="ko-KR" altLang="en-US" b="0"/>
              <a:t>그러나 중요한 점은</a:t>
            </a:r>
            <a:r>
              <a:rPr lang="en-US" altLang="ko-KR" b="0"/>
              <a:t>, </a:t>
            </a:r>
            <a:r>
              <a:rPr lang="ko-KR" altLang="en-US" b="0"/>
              <a:t>디지털 세상에서의 윤리와 시민으로서의 태도는 자연스럽게 형성되지 않는다는 것입니다</a:t>
            </a:r>
            <a:r>
              <a:rPr lang="en-US" altLang="ko-KR" b="0"/>
              <a:t>. </a:t>
            </a:r>
          </a:p>
          <a:p>
            <a:pPr lvl="0">
              <a:defRPr/>
            </a:pPr>
            <a:r>
              <a:rPr lang="ko-KR" altLang="en-US" b="0"/>
              <a:t>유아들이 디지털 기기를 자유롭게 사용할 수 있다고 해서</a:t>
            </a:r>
            <a:r>
              <a:rPr lang="en-US" altLang="ko-KR" b="0"/>
              <a:t>, </a:t>
            </a:r>
            <a:r>
              <a:rPr lang="ko-KR" altLang="en-US" b="0"/>
              <a:t>그들이 디지털 시민으로서의 윤리적 태도까지 자연스럽게 형성되는 것은 아닙니다</a:t>
            </a:r>
            <a:r>
              <a:rPr lang="en-US" altLang="ko-KR" b="0"/>
              <a:t>. </a:t>
            </a:r>
          </a:p>
          <a:p>
            <a:pPr lvl="0">
              <a:defRPr/>
            </a:pPr>
            <a:r>
              <a:rPr lang="ko-KR" altLang="en-US" b="0"/>
              <a:t>별도의 교육과 지도가 반드시 필요합니다</a:t>
            </a:r>
            <a:r>
              <a:rPr lang="en-US" altLang="ko-KR" b="0"/>
              <a:t>. </a:t>
            </a:r>
            <a:r>
              <a:rPr lang="ko-KR" altLang="en-US" b="0"/>
              <a:t>즉</a:t>
            </a:r>
            <a:r>
              <a:rPr lang="en-US" altLang="ko-KR" b="0"/>
              <a:t>, </a:t>
            </a:r>
            <a:r>
              <a:rPr lang="ko-KR" altLang="en-US" b="0"/>
              <a:t>디지털 기기를 어떻게 올바르게 사용하고</a:t>
            </a:r>
            <a:r>
              <a:rPr lang="en-US" altLang="ko-KR" b="0"/>
              <a:t>, </a:t>
            </a:r>
            <a:r>
              <a:rPr lang="ko-KR" altLang="en-US" b="0"/>
              <a:t>디지털 공간에서의 행동이 어떻게 다른 사람에게 영향을 미치는지에 대한 지도가 중요합니다</a:t>
            </a:r>
            <a:r>
              <a:rPr lang="en-US" altLang="ko-KR" b="0"/>
              <a:t>.</a:t>
            </a:r>
          </a:p>
          <a:p>
            <a:pPr lvl="0">
              <a:defRPr/>
            </a:pPr>
            <a:endParaRPr lang="en-US" altLang="ko-KR" b="0"/>
          </a:p>
          <a:p>
            <a:pPr lvl="0">
              <a:defRPr/>
            </a:pPr>
            <a:r>
              <a:rPr lang="ko-KR" altLang="en-US" b="0"/>
              <a:t>또한</a:t>
            </a:r>
            <a:r>
              <a:rPr lang="en-US" altLang="ko-KR" b="0"/>
              <a:t>, </a:t>
            </a:r>
            <a:r>
              <a:rPr lang="ko-KR" altLang="en-US" b="0"/>
              <a:t>유아가 경험하는 디지털 환경은 각기 다를 수 있습니다</a:t>
            </a:r>
            <a:r>
              <a:rPr lang="en-US" altLang="ko-KR" b="0"/>
              <a:t>. </a:t>
            </a:r>
          </a:p>
          <a:p>
            <a:pPr lvl="0">
              <a:defRPr/>
            </a:pPr>
            <a:r>
              <a:rPr lang="ko-KR" altLang="en-US" b="0"/>
              <a:t>유치원</a:t>
            </a:r>
            <a:r>
              <a:rPr lang="en-US" altLang="ko-KR" b="0"/>
              <a:t>, </a:t>
            </a:r>
            <a:r>
              <a:rPr lang="ko-KR" altLang="en-US" b="0"/>
              <a:t>교사</a:t>
            </a:r>
            <a:r>
              <a:rPr lang="en-US" altLang="ko-KR" b="0"/>
              <a:t>, </a:t>
            </a:r>
            <a:r>
              <a:rPr lang="ko-KR" altLang="en-US" b="0"/>
              <a:t>가정 환경</a:t>
            </a:r>
            <a:r>
              <a:rPr lang="en-US" altLang="ko-KR" b="0"/>
              <a:t>, </a:t>
            </a:r>
            <a:r>
              <a:rPr lang="ko-KR" altLang="en-US" b="0"/>
              <a:t>그리고 부모의 디지털에 대한 태도에 따라 유아가 접하는 디지털 환경은 크게 다를 수 있습니다</a:t>
            </a:r>
            <a:r>
              <a:rPr lang="en-US" altLang="ko-KR" b="0"/>
              <a:t>.</a:t>
            </a:r>
          </a:p>
          <a:p>
            <a:pPr lvl="0">
              <a:defRPr/>
            </a:pPr>
            <a:r>
              <a:rPr lang="ko-KR" altLang="en-US" b="0"/>
              <a:t>이런 차이로 인해 디지털 격차가 발생할 수 있습니다</a:t>
            </a:r>
            <a:r>
              <a:rPr lang="en-US" altLang="ko-KR" b="0"/>
              <a:t>. </a:t>
            </a:r>
          </a:p>
          <a:p>
            <a:pPr lvl="0">
              <a:defRPr/>
            </a:pPr>
            <a:r>
              <a:rPr lang="ko-KR" altLang="en-US" b="0"/>
              <a:t>따라서 디지털 환경에 대한 접근성 차이를 줄이기 위한 교육이 필요합니다</a:t>
            </a:r>
            <a:r>
              <a:rPr lang="en-US" altLang="ko-KR" b="0"/>
              <a:t>. </a:t>
            </a:r>
            <a:r>
              <a:rPr lang="ko-KR" altLang="en-US" b="0"/>
              <a:t>유아들이 공평하게 디지털과 관련한 경험과 기회를 누리고</a:t>
            </a:r>
            <a:r>
              <a:rPr lang="en-US" altLang="ko-KR" b="0"/>
              <a:t>, </a:t>
            </a:r>
            <a:r>
              <a:rPr lang="ko-KR" altLang="en-US" b="0"/>
              <a:t>이를 통해 발전할 수 있도록 교육적 지원이 필수적입니다</a:t>
            </a:r>
            <a:r>
              <a:rPr lang="en-US" altLang="ko-KR" b="0"/>
              <a:t>.</a:t>
            </a:r>
          </a:p>
          <a:p>
            <a:pPr lvl="0">
              <a:defRPr/>
            </a:pPr>
            <a:endParaRPr lang="ko-KR" altLang="en-US" b="0"/>
          </a:p>
          <a:p>
            <a:pPr lvl="0">
              <a:defRPr/>
            </a:pPr>
            <a:endParaRPr lang="ko-KR" altLang="en-US" b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5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 b="0"/>
              <a:t>유아의 디지털 역량이란</a:t>
            </a:r>
            <a:r>
              <a:rPr lang="en-US" altLang="ko-KR" b="0"/>
              <a:t>, </a:t>
            </a:r>
            <a:r>
              <a:rPr lang="ko-KR" altLang="en-US" b="0"/>
              <a:t>유아가 디지털의 이로움과 위험성을 알고</a:t>
            </a:r>
            <a:r>
              <a:rPr lang="en-US" altLang="ko-KR" b="0"/>
              <a:t>, </a:t>
            </a:r>
            <a:r>
              <a:rPr lang="ko-KR" altLang="en-US" b="0"/>
              <a:t>이를 기반으로 일상생활과 활동에서 디지털 미디어를 주도적으로 사용하는 능력을 의미합니다</a:t>
            </a:r>
            <a:r>
              <a:rPr lang="en-US" altLang="ko-KR" b="0"/>
              <a:t>. </a:t>
            </a:r>
          </a:p>
          <a:p>
            <a:pPr lvl="0">
              <a:defRPr/>
            </a:pPr>
            <a:r>
              <a:rPr lang="ko-KR" altLang="en-US" b="0"/>
              <a:t>이 역량을 통해 유아들은 디지털 도구를 활용해 자신의 생각과 느낌을 표현하고 소통하며</a:t>
            </a:r>
            <a:r>
              <a:rPr lang="en-US" altLang="ko-KR" b="0"/>
              <a:t>, </a:t>
            </a:r>
            <a:r>
              <a:rPr lang="ko-KR" altLang="en-US" b="0"/>
              <a:t>디지털 사회에 안전하고 건강하게 참여할 수 있게 됩니다</a:t>
            </a:r>
            <a:r>
              <a:rPr lang="en-US" altLang="ko-KR" b="0"/>
              <a:t>.</a:t>
            </a:r>
          </a:p>
          <a:p>
            <a:pPr lvl="0">
              <a:defRPr/>
            </a:pPr>
            <a:endParaRPr lang="en-US" altLang="ko-KR" b="0"/>
          </a:p>
          <a:p>
            <a:pPr lvl="0">
              <a:defRPr/>
            </a:pPr>
            <a:r>
              <a:rPr lang="ko-KR" altLang="en-US" b="0"/>
              <a:t>여기서 디지털 미디어는 단순히 한 가지 도구만을 의미하는 것이 아니라</a:t>
            </a:r>
            <a:r>
              <a:rPr lang="en-US" altLang="ko-KR" b="0"/>
              <a:t>, </a:t>
            </a:r>
            <a:r>
              <a:rPr lang="ko-KR" altLang="en-US" b="0"/>
              <a:t>다양한 디지털 콘텐츠와 기기를 포괄합니다</a:t>
            </a:r>
            <a:r>
              <a:rPr lang="en-US" altLang="ko-KR" b="0"/>
              <a:t>. </a:t>
            </a:r>
          </a:p>
          <a:p>
            <a:pPr lvl="0">
              <a:defRPr/>
            </a:pPr>
            <a:r>
              <a:rPr lang="ko-KR" altLang="en-US" b="0"/>
              <a:t>예를 들어</a:t>
            </a:r>
            <a:r>
              <a:rPr lang="en-US" altLang="ko-KR" b="0"/>
              <a:t>, </a:t>
            </a:r>
            <a:r>
              <a:rPr lang="ko-KR" altLang="en-US" b="0"/>
              <a:t>교육용 앱</a:t>
            </a:r>
            <a:r>
              <a:rPr lang="en-US" altLang="ko-KR" b="0"/>
              <a:t>, </a:t>
            </a:r>
            <a:r>
              <a:rPr lang="ko-KR" altLang="en-US" b="0"/>
              <a:t>동영상</a:t>
            </a:r>
            <a:r>
              <a:rPr lang="en-US" altLang="ko-KR" b="0"/>
              <a:t>, </a:t>
            </a:r>
            <a:r>
              <a:rPr lang="ko-KR" altLang="en-US" b="0"/>
              <a:t>정보 검색과 같은 콘텐츠를 포함하며</a:t>
            </a:r>
            <a:r>
              <a:rPr lang="en-US" altLang="ko-KR" b="0"/>
              <a:t>, </a:t>
            </a:r>
            <a:r>
              <a:rPr lang="ko-KR" altLang="en-US" b="0"/>
              <a:t>카메라</a:t>
            </a:r>
            <a:r>
              <a:rPr lang="en-US" altLang="ko-KR" b="0"/>
              <a:t>, TV, </a:t>
            </a:r>
            <a:r>
              <a:rPr lang="ko-KR" altLang="en-US" b="0"/>
              <a:t>태블릿 </a:t>
            </a:r>
            <a:r>
              <a:rPr lang="en-US" altLang="ko-KR" b="0"/>
              <a:t>PC, AI </a:t>
            </a:r>
            <a:r>
              <a:rPr lang="ko-KR" altLang="en-US" b="0"/>
              <a:t>스피커 등 다양한 디지털 기기를 활용할 수 있습니다</a:t>
            </a:r>
            <a:r>
              <a:rPr lang="en-US" altLang="ko-KR" b="0"/>
              <a:t>.</a:t>
            </a:r>
          </a:p>
          <a:p>
            <a:pPr lvl="0">
              <a:defRPr/>
            </a:pPr>
            <a:endParaRPr lang="en-US" altLang="ko-KR" b="0"/>
          </a:p>
          <a:p>
            <a:pPr lvl="0">
              <a:defRPr/>
            </a:pPr>
            <a:r>
              <a:rPr lang="ko-KR" altLang="en-US" b="0"/>
              <a:t>결국</a:t>
            </a:r>
            <a:r>
              <a:rPr lang="en-US" altLang="ko-KR" b="0"/>
              <a:t>, </a:t>
            </a:r>
            <a:r>
              <a:rPr lang="ko-KR" altLang="en-US" b="0"/>
              <a:t>유아의 디지털 역량은 디지털 기기의 이점을 활용하면서도</a:t>
            </a:r>
            <a:r>
              <a:rPr lang="en-US" altLang="ko-KR" b="0"/>
              <a:t>, </a:t>
            </a:r>
            <a:r>
              <a:rPr lang="ko-KR" altLang="en-US" b="0"/>
              <a:t>위험성을 인지하고 스스로 주도적인 디지털 참여자로서 성장할 수 있는 능력을 키우는 것을 목표로 합니다</a:t>
            </a:r>
            <a:r>
              <a:rPr lang="en-US" altLang="ko-KR" b="0"/>
              <a:t>. </a:t>
            </a:r>
          </a:p>
          <a:p>
            <a:pPr lvl="0">
              <a:defRPr/>
            </a:pPr>
            <a:r>
              <a:rPr lang="ko-KR" altLang="en-US" b="0"/>
              <a:t>이러한 역량은 유아가 디지털 사회에서 안전하고 건강한 시민으로 자리잡는 데 필수적인 요소입니다</a:t>
            </a:r>
            <a:r>
              <a:rPr lang="en-US" altLang="ko-KR" b="0"/>
              <a:t>.</a:t>
            </a:r>
          </a:p>
          <a:p>
            <a:pPr lvl="0">
              <a:defRPr/>
            </a:pPr>
            <a:endParaRPr lang="ko-KR" altLang="en-US" b="0"/>
          </a:p>
          <a:p>
            <a:pPr lvl="0">
              <a:defRPr/>
            </a:pPr>
            <a:endParaRPr lang="ko-KR" altLang="en-US" b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6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유아의 디지털 역량은 크게 </a:t>
            </a:r>
            <a:r>
              <a:rPr lang="ko-KR" altLang="en-US" b="1"/>
              <a:t>초기 디지털 리터러시</a:t>
            </a:r>
            <a:r>
              <a:rPr lang="ko-KR" altLang="en-US"/>
              <a:t>와 </a:t>
            </a:r>
            <a:r>
              <a:rPr lang="ko-KR" altLang="en-US" b="1"/>
              <a:t>디지털 시민성</a:t>
            </a:r>
            <a:r>
              <a:rPr lang="ko-KR" altLang="en-US"/>
              <a:t>으로 구성됩니다</a:t>
            </a:r>
            <a:r>
              <a:rPr lang="en-US" altLang="ko-KR"/>
              <a:t>.</a:t>
            </a:r>
          </a:p>
          <a:p>
            <a:pPr lvl="0">
              <a:defRPr/>
            </a:pPr>
            <a:endParaRPr lang="en-US" altLang="ko-KR"/>
          </a:p>
          <a:p>
            <a:pPr lvl="0">
              <a:defRPr/>
            </a:pPr>
            <a:r>
              <a:rPr lang="ko-KR" altLang="en-US"/>
              <a:t>먼저</a:t>
            </a:r>
            <a:r>
              <a:rPr lang="en-US" altLang="ko-KR"/>
              <a:t>, </a:t>
            </a:r>
            <a:r>
              <a:rPr lang="ko-KR" altLang="en-US" b="1"/>
              <a:t>초기 디지털 리터러시</a:t>
            </a:r>
            <a:r>
              <a:rPr lang="ko-KR" altLang="en-US"/>
              <a:t>에 대해 살펴보겠습니다</a:t>
            </a:r>
            <a:r>
              <a:rPr lang="en-US" altLang="ko-KR"/>
              <a:t>. </a:t>
            </a:r>
            <a:r>
              <a:rPr lang="ko-KR" altLang="en-US"/>
              <a:t>초기 디지털 리터러시는 유아의 발달 특성에 맞춰 </a:t>
            </a:r>
            <a:r>
              <a:rPr lang="ko-KR" altLang="en-US" b="1"/>
              <a:t>디지털 환경에 참여</a:t>
            </a:r>
            <a:r>
              <a:rPr lang="ko-KR" altLang="en-US"/>
              <a:t>함으로써</a:t>
            </a:r>
            <a:r>
              <a:rPr lang="en-US" altLang="ko-KR"/>
              <a:t>, </a:t>
            </a:r>
            <a:r>
              <a:rPr lang="ko-KR" altLang="en-US"/>
              <a:t>디지털을 </a:t>
            </a:r>
            <a:r>
              <a:rPr lang="ko-KR" altLang="en-US" b="1"/>
              <a:t>이해하고 긍정적으로 활용</a:t>
            </a:r>
            <a:r>
              <a:rPr lang="ko-KR" altLang="en-US"/>
              <a:t>하며</a:t>
            </a:r>
            <a:r>
              <a:rPr lang="en-US" altLang="ko-KR"/>
              <a:t>, </a:t>
            </a:r>
            <a:r>
              <a:rPr lang="ko-KR" altLang="en-US"/>
              <a:t>디지털 도구를 통해 </a:t>
            </a:r>
            <a:r>
              <a:rPr lang="ko-KR" altLang="en-US" b="1"/>
              <a:t>소통하고 협력할 수 있는 능력</a:t>
            </a:r>
            <a:r>
              <a:rPr lang="ko-KR" altLang="en-US"/>
              <a:t>을 의미합니다</a:t>
            </a:r>
            <a:r>
              <a:rPr lang="en-US" altLang="ko-KR"/>
              <a:t>. </a:t>
            </a:r>
            <a:r>
              <a:rPr lang="ko-KR" altLang="en-US"/>
              <a:t>즉</a:t>
            </a:r>
            <a:r>
              <a:rPr lang="en-US" altLang="ko-KR"/>
              <a:t>, </a:t>
            </a:r>
            <a:r>
              <a:rPr lang="ko-KR" altLang="en-US"/>
              <a:t>유아들이 디지털 환경에서 적절히 탐색하고 배우며</a:t>
            </a:r>
            <a:r>
              <a:rPr lang="en-US" altLang="ko-KR"/>
              <a:t>, </a:t>
            </a:r>
            <a:r>
              <a:rPr lang="ko-KR" altLang="en-US"/>
              <a:t>다른 사람들과 상호작용할 수 있는 능력을 키우는 것입니다</a:t>
            </a:r>
            <a:r>
              <a:rPr lang="en-US" altLang="ko-KR"/>
              <a:t>.</a:t>
            </a:r>
          </a:p>
          <a:p>
            <a:pPr lvl="0">
              <a:defRPr/>
            </a:pPr>
            <a:endParaRPr lang="en-US" altLang="ko-KR"/>
          </a:p>
          <a:p>
            <a:pPr lvl="0">
              <a:defRPr/>
            </a:pPr>
            <a:r>
              <a:rPr lang="ko-KR" altLang="en-US"/>
              <a:t>다음으로</a:t>
            </a:r>
            <a:r>
              <a:rPr lang="en-US" altLang="ko-KR"/>
              <a:t>, </a:t>
            </a:r>
            <a:r>
              <a:rPr lang="ko-KR" altLang="en-US" b="1"/>
              <a:t>디지털 시민성</a:t>
            </a:r>
            <a:r>
              <a:rPr lang="ko-KR" altLang="en-US"/>
              <a:t>입니다</a:t>
            </a:r>
            <a:r>
              <a:rPr lang="en-US" altLang="ko-KR"/>
              <a:t>. </a:t>
            </a:r>
            <a:r>
              <a:rPr lang="ko-KR" altLang="en-US"/>
              <a:t>디지털 시민성은 </a:t>
            </a:r>
            <a:r>
              <a:rPr lang="ko-KR" altLang="en-US" b="1"/>
              <a:t>디지털 사회의 시민으로서 갖추어야 할 소양</a:t>
            </a:r>
            <a:r>
              <a:rPr lang="ko-KR" altLang="en-US"/>
              <a:t>을 의미합니다</a:t>
            </a:r>
            <a:r>
              <a:rPr lang="en-US" altLang="ko-KR"/>
              <a:t>. </a:t>
            </a:r>
            <a:r>
              <a:rPr lang="ko-KR" altLang="en-US"/>
              <a:t>이는 디지털 사회에 </a:t>
            </a:r>
            <a:r>
              <a:rPr lang="ko-KR" altLang="en-US" b="1"/>
              <a:t>주체적으로 책임감 있게 참여</a:t>
            </a:r>
            <a:r>
              <a:rPr lang="ko-KR" altLang="en-US"/>
              <a:t>하고</a:t>
            </a:r>
            <a:r>
              <a:rPr lang="en-US" altLang="ko-KR"/>
              <a:t>, </a:t>
            </a:r>
            <a:r>
              <a:rPr lang="ko-KR" altLang="en-US"/>
              <a:t>디지털의 위험을 알고 </a:t>
            </a:r>
            <a:r>
              <a:rPr lang="ko-KR" altLang="en-US" b="1"/>
              <a:t>성인의 도움을 받아 자신과 타인을 지킬 수 있는 안전</a:t>
            </a:r>
            <a:r>
              <a:rPr lang="ko-KR" altLang="en-US"/>
              <a:t>을 확보하며</a:t>
            </a:r>
            <a:r>
              <a:rPr lang="en-US" altLang="ko-KR"/>
              <a:t>, </a:t>
            </a:r>
            <a:r>
              <a:rPr lang="ko-KR" altLang="en-US"/>
              <a:t>디지털 미디어를 사용할 때 </a:t>
            </a:r>
            <a:r>
              <a:rPr lang="ko-KR" altLang="en-US" b="1"/>
              <a:t>규칙을 지킬 수 있는 조절 능력</a:t>
            </a:r>
            <a:r>
              <a:rPr lang="ko-KR" altLang="en-US"/>
              <a:t>을 포함합니다</a:t>
            </a:r>
            <a:r>
              <a:rPr lang="en-US" altLang="ko-KR"/>
              <a:t>. </a:t>
            </a:r>
            <a:r>
              <a:rPr lang="ko-KR" altLang="en-US"/>
              <a:t>즉</a:t>
            </a:r>
            <a:r>
              <a:rPr lang="en-US" altLang="ko-KR"/>
              <a:t>, </a:t>
            </a:r>
            <a:r>
              <a:rPr lang="ko-KR" altLang="en-US"/>
              <a:t>유아들이 디지털 세계에서 스스로 규칙을 지키고</a:t>
            </a:r>
            <a:r>
              <a:rPr lang="en-US" altLang="ko-KR"/>
              <a:t>, </a:t>
            </a:r>
            <a:r>
              <a:rPr lang="ko-KR" altLang="en-US"/>
              <a:t>올바른 디지털 태도를 형성하는 것이 중요합니다</a:t>
            </a:r>
            <a:r>
              <a:rPr lang="en-US" altLang="ko-KR"/>
              <a:t>.</a:t>
            </a:r>
          </a:p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7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초기 디지털 리터러시의 내용 중 첫 번째는 디지털이 이로움과 유해함을 동시에 가지고 있음을 이해하며</a:t>
            </a:r>
            <a:r>
              <a:rPr lang="en-US" altLang="ko-KR"/>
              <a:t>, </a:t>
            </a:r>
            <a:r>
              <a:rPr lang="ko-KR" altLang="en-US"/>
              <a:t>디지털 미디어를 탐색하는 것입니다</a:t>
            </a:r>
            <a:r>
              <a:rPr lang="en-US" altLang="ko-KR"/>
              <a:t>.</a:t>
            </a:r>
          </a:p>
          <a:p>
            <a:pPr lvl="0">
              <a:defRPr/>
            </a:pPr>
            <a:endParaRPr lang="en-US" altLang="ko-KR"/>
          </a:p>
          <a:p>
            <a:pPr lvl="0">
              <a:defRPr/>
            </a:pPr>
            <a:r>
              <a:rPr lang="ko-KR" altLang="en-US"/>
              <a:t>초기 디지털 리터러시 교육은 유아들이 디지털 미디어의 이점과 위험성을 동시에 이해하고 이를 안전하고 긍정적으로 활용할 수 있도록 돕는 과정입니다</a:t>
            </a:r>
            <a:r>
              <a:rPr lang="en-US" altLang="ko-KR"/>
              <a:t>. </a:t>
            </a:r>
          </a:p>
          <a:p>
            <a:pPr lvl="0">
              <a:defRPr/>
            </a:pPr>
            <a:r>
              <a:rPr lang="ko-KR" altLang="en-US"/>
              <a:t>디지털 미디어는 유아들에게 학습 기회를 확장해 주고 창의적인 활동을 할 수 있는 도구를 제공하지만</a:t>
            </a:r>
            <a:r>
              <a:rPr lang="en-US" altLang="ko-KR"/>
              <a:t>, </a:t>
            </a:r>
            <a:r>
              <a:rPr lang="ko-KR" altLang="en-US"/>
              <a:t>부적절한 콘텐츠나 과도한 사용은 신체적</a:t>
            </a:r>
            <a:r>
              <a:rPr lang="en-US" altLang="ko-KR"/>
              <a:t>, </a:t>
            </a:r>
            <a:r>
              <a:rPr lang="ko-KR" altLang="en-US"/>
              <a:t>정신적 문제를 야기할 수 있습니다</a:t>
            </a:r>
            <a:r>
              <a:rPr lang="en-US" altLang="ko-KR"/>
              <a:t>. </a:t>
            </a:r>
          </a:p>
          <a:p>
            <a:pPr lvl="0">
              <a:defRPr/>
            </a:pPr>
            <a:r>
              <a:rPr lang="ko-KR" altLang="en-US"/>
              <a:t>따라서 교사는 유아들이 디지털 미디어의 이로움과 잘못된 사용 시 발생하는 위험 요소를 모두 이해하도록 지도해야 합니다</a:t>
            </a:r>
            <a:r>
              <a:rPr lang="en-US" altLang="ko-KR"/>
              <a:t>. </a:t>
            </a:r>
          </a:p>
          <a:p>
            <a:pPr lvl="0">
              <a:defRPr/>
            </a:pPr>
            <a:r>
              <a:rPr lang="ko-KR" altLang="en-US"/>
              <a:t>이를 통해 유아들은 디지털 미디어를 탐색하고 올바르게 조작하는 방법을 배우게 됩니다</a:t>
            </a:r>
            <a:r>
              <a:rPr lang="en-US" altLang="ko-KR"/>
              <a:t>.</a:t>
            </a:r>
          </a:p>
          <a:p>
            <a:pPr lvl="0">
              <a:defRPr/>
            </a:pPr>
            <a:endParaRPr lang="en-US" altLang="ko-KR"/>
          </a:p>
          <a:p>
            <a:pPr lvl="0">
              <a:defRPr/>
            </a:pPr>
            <a:endParaRPr lang="en-US" altLang="ko-KR"/>
          </a:p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8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유아들은 놀이와 일상생활에서 디지털 미디어를 활용하여 주도적으로 활동할 수 있습니다</a:t>
            </a:r>
            <a:r>
              <a:rPr lang="en-US" altLang="ko-KR"/>
              <a:t>. </a:t>
            </a:r>
          </a:p>
          <a:p>
            <a:pPr lvl="0">
              <a:defRPr/>
            </a:pPr>
            <a:r>
              <a:rPr lang="ko-KR" altLang="en-US"/>
              <a:t>다양한 놀이를 통해 디지털 기기를 탐구하며</a:t>
            </a:r>
            <a:r>
              <a:rPr lang="en-US" altLang="ko-KR"/>
              <a:t>, </a:t>
            </a:r>
            <a:r>
              <a:rPr lang="ko-KR" altLang="en-US"/>
              <a:t>디지털 도구를 사용해 조사하거나 일상 속 문제를 해결하려고 노력합니다</a:t>
            </a:r>
            <a:r>
              <a:rPr lang="en-US" altLang="ko-KR"/>
              <a:t>. </a:t>
            </a:r>
          </a:p>
          <a:p>
            <a:pPr lvl="0">
              <a:defRPr/>
            </a:pPr>
            <a:r>
              <a:rPr lang="ko-KR" altLang="en-US"/>
              <a:t>예를 들어</a:t>
            </a:r>
            <a:r>
              <a:rPr lang="en-US" altLang="ko-KR"/>
              <a:t>, </a:t>
            </a:r>
            <a:r>
              <a:rPr lang="ko-KR" altLang="en-US"/>
              <a:t>유아들이 디지털 기기를 사용해 자연 탐사를 하거나</a:t>
            </a:r>
            <a:r>
              <a:rPr lang="en-US" altLang="ko-KR"/>
              <a:t>, </a:t>
            </a:r>
            <a:r>
              <a:rPr lang="ko-KR" altLang="en-US"/>
              <a:t>공동체 활동에서 발생하는 문제를 해결하려는 시도를 할 수 있습니다</a:t>
            </a:r>
            <a:r>
              <a:rPr lang="en-US" altLang="ko-KR"/>
              <a:t>. </a:t>
            </a:r>
          </a:p>
          <a:p>
            <a:pPr lvl="0">
              <a:defRPr/>
            </a:pPr>
            <a:r>
              <a:rPr lang="ko-KR" altLang="en-US"/>
              <a:t>이러한 과정을 통해 유아는 문제 해결 능력을 키우고</a:t>
            </a:r>
            <a:r>
              <a:rPr lang="en-US" altLang="ko-KR"/>
              <a:t>, </a:t>
            </a:r>
            <a:r>
              <a:rPr lang="ko-KR" altLang="en-US"/>
              <a:t>디지털 미디어를 학습 및 놀이의 도구로 활용하는 데 익숙해집니다</a:t>
            </a:r>
            <a:r>
              <a:rPr lang="en-US" altLang="ko-KR"/>
              <a:t>.</a:t>
            </a:r>
          </a:p>
          <a:p>
            <a:pPr lvl="0">
              <a:defRPr/>
            </a:pPr>
            <a:endParaRPr lang="en-US" altLang="ko-KR"/>
          </a:p>
          <a:p>
            <a:pPr lvl="0">
              <a:defRPr/>
            </a:pPr>
            <a:endParaRPr lang="en-US" altLang="ko-KR"/>
          </a:p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9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또한</a:t>
            </a:r>
            <a:r>
              <a:rPr lang="en-US" altLang="ko-KR"/>
              <a:t>, </a:t>
            </a:r>
            <a:r>
              <a:rPr lang="ko-KR" altLang="en-US"/>
              <a:t>디지털 미디어는 유아들이 자신의 생각과 경험을 타인과 공유하고 협력하는 데 중요한 역할을 합니다</a:t>
            </a:r>
            <a:r>
              <a:rPr lang="en-US" altLang="ko-KR"/>
              <a:t>. </a:t>
            </a:r>
          </a:p>
          <a:p>
            <a:pPr lvl="0">
              <a:defRPr/>
            </a:pPr>
            <a:r>
              <a:rPr lang="ko-KR" altLang="en-US"/>
              <a:t>유아들은 디지털 도구를 사용해 자신의 활동을 다른 사람들과 나누고</a:t>
            </a:r>
            <a:r>
              <a:rPr lang="en-US" altLang="ko-KR"/>
              <a:t>, </a:t>
            </a:r>
            <a:r>
              <a:rPr lang="ko-KR" altLang="en-US"/>
              <a:t>그 과정에서 긍정적인 의사소통 경험을 쌓게 됩니다</a:t>
            </a:r>
            <a:r>
              <a:rPr lang="en-US" altLang="ko-KR"/>
              <a:t>. </a:t>
            </a:r>
          </a:p>
          <a:p>
            <a:pPr lvl="0">
              <a:defRPr/>
            </a:pPr>
            <a:r>
              <a:rPr lang="ko-KR" altLang="en-US"/>
              <a:t>이와 더불어</a:t>
            </a:r>
            <a:r>
              <a:rPr lang="en-US" altLang="ko-KR"/>
              <a:t>, </a:t>
            </a:r>
            <a:r>
              <a:rPr lang="ko-KR" altLang="en-US"/>
              <a:t>디지털 미디어를 통해 공동의 목표를 달성하기 위해 협력하는 법을 배우며</a:t>
            </a:r>
            <a:r>
              <a:rPr lang="en-US" altLang="ko-KR"/>
              <a:t>, </a:t>
            </a:r>
            <a:r>
              <a:rPr lang="ko-KR" altLang="en-US"/>
              <a:t>협업의 중요성을 깨닫게 됩니다</a:t>
            </a:r>
            <a:r>
              <a:rPr lang="en-US" altLang="ko-KR"/>
              <a:t>. </a:t>
            </a:r>
          </a:p>
          <a:p>
            <a:pPr lvl="0">
              <a:defRPr/>
            </a:pPr>
            <a:r>
              <a:rPr lang="ko-KR" altLang="en-US"/>
              <a:t>이러한 과정은 유아들이 사회적 기술을 기르고</a:t>
            </a:r>
            <a:r>
              <a:rPr lang="en-US" altLang="ko-KR"/>
              <a:t>, </a:t>
            </a:r>
            <a:r>
              <a:rPr lang="ko-KR" altLang="en-US"/>
              <a:t>다른 사람들과 함께 문제를 해결하는 능력을 강화하는 데 도움을 줍니다</a:t>
            </a:r>
            <a:r>
              <a:rPr lang="en-US" altLang="ko-KR"/>
              <a:t>.</a:t>
            </a:r>
          </a:p>
          <a:p>
            <a:pPr lvl="0">
              <a:defRPr/>
            </a:pPr>
            <a:endParaRPr lang="en-US" altLang="ko-KR"/>
          </a:p>
          <a:p>
            <a:pPr lvl="0">
              <a:defRPr/>
            </a:pPr>
            <a:endParaRPr lang="en-US" altLang="ko-KR"/>
          </a:p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10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디지털 시민성은 유아들이 디지털 공간에서 안전하게 행동하고</a:t>
            </a:r>
            <a:r>
              <a:rPr lang="en-US" altLang="ko-KR"/>
              <a:t>, </a:t>
            </a:r>
            <a:r>
              <a:rPr lang="ko-KR" altLang="en-US"/>
              <a:t>책임감 있는 사용 습관을 기르도록 돕는 중요한 역량입니다</a:t>
            </a:r>
            <a:r>
              <a:rPr lang="en-US" altLang="ko-KR"/>
              <a:t>. </a:t>
            </a:r>
          </a:p>
          <a:p>
            <a:pPr lvl="0">
              <a:defRPr/>
            </a:pPr>
            <a:r>
              <a:rPr lang="ko-KR" altLang="en-US"/>
              <a:t>유아들은 개인정보의 중요성을 이해해야 하며</a:t>
            </a:r>
            <a:r>
              <a:rPr lang="en-US" altLang="ko-KR"/>
              <a:t>, </a:t>
            </a:r>
            <a:r>
              <a:rPr lang="ko-KR" altLang="en-US"/>
              <a:t>이를 디지털 환경에서 함부로 공유해서는 안 된다는 점을 배웁니다</a:t>
            </a:r>
            <a:r>
              <a:rPr lang="en-US" altLang="ko-KR"/>
              <a:t>. </a:t>
            </a:r>
          </a:p>
          <a:p>
            <a:pPr lvl="0">
              <a:defRPr/>
            </a:pPr>
            <a:r>
              <a:rPr lang="ko-KR" altLang="en-US"/>
              <a:t>이름</a:t>
            </a:r>
            <a:r>
              <a:rPr lang="en-US" altLang="ko-KR"/>
              <a:t>, </a:t>
            </a:r>
            <a:r>
              <a:rPr lang="ko-KR" altLang="en-US"/>
              <a:t>주소</a:t>
            </a:r>
            <a:r>
              <a:rPr lang="en-US" altLang="ko-KR"/>
              <a:t>, </a:t>
            </a:r>
            <a:r>
              <a:rPr lang="ko-KR" altLang="en-US"/>
              <a:t>전화번호</a:t>
            </a:r>
            <a:r>
              <a:rPr lang="en-US" altLang="ko-KR"/>
              <a:t>, </a:t>
            </a:r>
            <a:r>
              <a:rPr lang="ko-KR" altLang="en-US"/>
              <a:t>비밀번호와 같은 정보는 신중하게 다뤄야 하며</a:t>
            </a:r>
            <a:r>
              <a:rPr lang="en-US" altLang="ko-KR"/>
              <a:t>, </a:t>
            </a:r>
            <a:r>
              <a:rPr lang="ko-KR" altLang="en-US"/>
              <a:t>디지털 미디어를 사용하는 중에 발생할 수 있는 위험한 상황에서는 성인에게 도움을 요청할 수 있어야 합니다</a:t>
            </a:r>
            <a:r>
              <a:rPr lang="en-US" altLang="ko-KR"/>
              <a:t>. </a:t>
            </a:r>
          </a:p>
          <a:p>
            <a:pPr lvl="0">
              <a:defRPr/>
            </a:pPr>
            <a:r>
              <a:rPr lang="ko-KR" altLang="en-US"/>
              <a:t>이러한 상황에 대한 인식은 유아가 자신을 보호하는 첫걸음이 됩니다</a:t>
            </a:r>
            <a:r>
              <a:rPr lang="en-US" altLang="ko-KR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11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또한</a:t>
            </a:r>
            <a:r>
              <a:rPr lang="en-US" altLang="ko-KR"/>
              <a:t>, </a:t>
            </a:r>
            <a:r>
              <a:rPr lang="ko-KR" altLang="en-US"/>
              <a:t>디지털 미디어 사용 시 규칙을 지키는 것도 매우 중요합니다</a:t>
            </a:r>
            <a:r>
              <a:rPr lang="en-US" altLang="ko-KR"/>
              <a:t>. </a:t>
            </a:r>
          </a:p>
          <a:p>
            <a:pPr lvl="0">
              <a:defRPr/>
            </a:pPr>
            <a:r>
              <a:rPr lang="ko-KR" altLang="en-US"/>
              <a:t>유아들은 사용 시간이나 사용할 수 있는 콘텐츠에 대해 정해진 규칙을 인식하고</a:t>
            </a:r>
            <a:r>
              <a:rPr lang="en-US" altLang="ko-KR"/>
              <a:t>, </a:t>
            </a:r>
            <a:r>
              <a:rPr lang="ko-KR" altLang="en-US"/>
              <a:t>이를 준수하는 법을 배워야 합니다</a:t>
            </a:r>
            <a:r>
              <a:rPr lang="en-US" altLang="ko-KR"/>
              <a:t>. </a:t>
            </a:r>
          </a:p>
          <a:p>
            <a:pPr lvl="0">
              <a:defRPr/>
            </a:pPr>
            <a:r>
              <a:rPr lang="ko-KR" altLang="en-US"/>
              <a:t>때로는 스스로 조절하기 어려울 수 있지만</a:t>
            </a:r>
            <a:r>
              <a:rPr lang="en-US" altLang="ko-KR"/>
              <a:t>, </a:t>
            </a:r>
            <a:r>
              <a:rPr lang="ko-KR" altLang="en-US"/>
              <a:t>성인의 도움을 받아 규칙에 맞게 디지털 기기를 사용하는 연습을 통해 디지털 사용 습관을 형성하게 됩니다</a:t>
            </a:r>
            <a:r>
              <a:rPr lang="en-US" altLang="ko-KR"/>
              <a:t>. </a:t>
            </a:r>
          </a:p>
          <a:p>
            <a:pPr lvl="0">
              <a:defRPr/>
            </a:pPr>
            <a:r>
              <a:rPr lang="ko-KR" altLang="en-US"/>
              <a:t>규칙을 지키며 디지털 기기를 사용하는 경험은 유아가 미디어에 과몰입하지 않고 건강한 사용 습관을 기르는 데 필수적입니다</a:t>
            </a:r>
            <a:r>
              <a:rPr lang="en-US" altLang="ko-KR"/>
              <a:t>.</a:t>
            </a:r>
          </a:p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12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또한</a:t>
            </a:r>
            <a:r>
              <a:rPr lang="en-US" altLang="ko-KR"/>
              <a:t>, </a:t>
            </a:r>
            <a:r>
              <a:rPr lang="ko-KR" altLang="en-US"/>
              <a:t>디지털 세상에서도 예의를 지키고 책임감 있게 행동하는 방법을 배우는 것이 중요합니다</a:t>
            </a:r>
            <a:r>
              <a:rPr lang="en-US" altLang="ko-KR"/>
              <a:t>. </a:t>
            </a:r>
          </a:p>
          <a:p>
            <a:pPr lvl="0">
              <a:defRPr/>
            </a:pPr>
            <a:r>
              <a:rPr lang="ko-KR" altLang="en-US"/>
              <a:t>유아들은 디지털 자료에도 저작권이 있음을 인식하고</a:t>
            </a:r>
            <a:r>
              <a:rPr lang="en-US" altLang="ko-KR"/>
              <a:t>, </a:t>
            </a:r>
            <a:r>
              <a:rPr lang="ko-KR" altLang="en-US"/>
              <a:t>자료를 사용할 때 허락을 구해야 한다는 규칙을 지켜야 합니다</a:t>
            </a:r>
            <a:r>
              <a:rPr lang="en-US" altLang="ko-KR"/>
              <a:t>. </a:t>
            </a:r>
          </a:p>
          <a:p>
            <a:pPr lvl="0">
              <a:defRPr/>
            </a:pPr>
            <a:r>
              <a:rPr lang="ko-KR" altLang="en-US"/>
              <a:t>다른 사람의 사진이나 영상을 찍기 전에 허락을 구하는 습관도 함께 길러야 하며</a:t>
            </a:r>
            <a:r>
              <a:rPr lang="en-US" altLang="ko-KR"/>
              <a:t>, </a:t>
            </a:r>
            <a:r>
              <a:rPr lang="ko-KR" altLang="en-US"/>
              <a:t>이는 디지털 공간에서의 타인에 대한 존중을 실천하는 한 방법입니다</a:t>
            </a:r>
            <a:r>
              <a:rPr lang="en-US" altLang="ko-KR"/>
              <a:t>. </a:t>
            </a:r>
          </a:p>
          <a:p>
            <a:pPr lvl="0">
              <a:defRPr/>
            </a:pPr>
            <a:r>
              <a:rPr lang="ko-KR" altLang="en-US"/>
              <a:t>보이지 않는 공간에서도 바른 말과 고운 말을 사용하는 것 역시 중요한 예의입니다</a:t>
            </a:r>
            <a:r>
              <a:rPr lang="en-US" altLang="ko-KR"/>
              <a:t>. </a:t>
            </a:r>
          </a:p>
          <a:p>
            <a:pPr lvl="0">
              <a:defRPr/>
            </a:pPr>
            <a:r>
              <a:rPr lang="ko-KR" altLang="en-US"/>
              <a:t>유아는 댓글을 작성하거나 타인과 소통할 때에도 항상 긍정적이고 배려심 있는 언어를 사용해야 하며</a:t>
            </a:r>
            <a:r>
              <a:rPr lang="en-US" altLang="ko-KR"/>
              <a:t>, </a:t>
            </a:r>
            <a:r>
              <a:rPr lang="ko-KR" altLang="en-US"/>
              <a:t>다양한 의견을 존중하는 태도를 기르는 것이 필요합니다</a:t>
            </a:r>
            <a:r>
              <a:rPr lang="en-US" altLang="ko-KR"/>
              <a:t>.</a:t>
            </a:r>
          </a:p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13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 b="0"/>
              <a:t>유아의 디지털 역량 평가 개념에 대해 알아보겠습니다</a:t>
            </a:r>
            <a:r>
              <a:rPr lang="en-US" altLang="ko-KR" b="0"/>
              <a:t>.</a:t>
            </a:r>
          </a:p>
          <a:p>
            <a:pPr lvl="0">
              <a:defRPr/>
            </a:pPr>
            <a:endParaRPr lang="en-US" altLang="ko-KR" b="0"/>
          </a:p>
          <a:p>
            <a:pPr lvl="0">
              <a:defRPr/>
            </a:pPr>
            <a:r>
              <a:rPr lang="ko-KR" altLang="en-US" b="0"/>
              <a:t>유아 디지털 역량 평가는 유아의 의미있는 경험과 변화를 이해하고</a:t>
            </a:r>
            <a:r>
              <a:rPr lang="en-US" altLang="ko-KR" b="0"/>
              <a:t>, </a:t>
            </a:r>
            <a:r>
              <a:rPr lang="ko-KR" altLang="en-US" b="0"/>
              <a:t>교육과정 기반 디지털 교육 운영의 질적 변화를 확인하는 과정입니다</a:t>
            </a:r>
            <a:r>
              <a:rPr lang="en-US" altLang="ko-KR" b="0"/>
              <a:t>. </a:t>
            </a:r>
          </a:p>
          <a:p>
            <a:pPr lvl="0">
              <a:defRPr/>
            </a:pPr>
            <a:endParaRPr lang="en-US" altLang="ko-KR" b="0"/>
          </a:p>
          <a:p>
            <a:pPr lvl="0">
              <a:defRPr/>
            </a:pPr>
            <a:r>
              <a:rPr lang="ko-KR" altLang="en-US" b="0"/>
              <a:t>평가의 두 가지 핵심 요소는 다음과 같습니다</a:t>
            </a:r>
            <a:r>
              <a:rPr lang="en-US" altLang="ko-KR" b="0"/>
              <a:t>. </a:t>
            </a:r>
          </a:p>
          <a:p>
            <a:pPr lvl="0">
              <a:defRPr/>
            </a:pPr>
            <a:r>
              <a:rPr lang="ko-KR" altLang="en-US" b="0"/>
              <a:t>유아의 의미 있는 경험과 변화 이해</a:t>
            </a:r>
            <a:r>
              <a:rPr lang="en-US" altLang="ko-KR" b="0"/>
              <a:t>: </a:t>
            </a:r>
            <a:r>
              <a:rPr lang="ko-KR" altLang="en-US" b="0"/>
              <a:t>유아가 디지털 미디어를 통해 어떤 의미 있는 경험을 하고 있으며</a:t>
            </a:r>
            <a:r>
              <a:rPr lang="en-US" altLang="ko-KR" b="0"/>
              <a:t>, </a:t>
            </a:r>
            <a:r>
              <a:rPr lang="ko-KR" altLang="en-US" b="0"/>
              <a:t>이를 통해 어떤 변화를 겪고 있는지 이해하는 것이 중요합니다</a:t>
            </a:r>
            <a:r>
              <a:rPr lang="en-US" altLang="ko-KR" b="0"/>
              <a:t>.</a:t>
            </a:r>
          </a:p>
          <a:p>
            <a:pPr lvl="0">
              <a:defRPr/>
            </a:pPr>
            <a:r>
              <a:rPr lang="ko-KR" altLang="en-US" b="0"/>
              <a:t>교육과정 기반 디지털 교육 운영의 질적 변화</a:t>
            </a:r>
            <a:r>
              <a:rPr lang="en-US" altLang="ko-KR" b="0"/>
              <a:t>: </a:t>
            </a:r>
            <a:r>
              <a:rPr lang="ko-KR" altLang="en-US" b="0"/>
              <a:t>디지털 환경에서의 교육 운영이 유아의 발달과 학습에 미치는 질적 변화를 파악하여 교육의 효과성을 높이는 것이 필요합니다</a:t>
            </a:r>
            <a:r>
              <a:rPr lang="en-US" altLang="ko-KR" b="0"/>
              <a:t>.</a:t>
            </a:r>
          </a:p>
          <a:p>
            <a:pPr lvl="0">
              <a:defRPr/>
            </a:pPr>
            <a:endParaRPr lang="en-US" altLang="ko-KR" b="0"/>
          </a:p>
          <a:p>
            <a:pPr lvl="0">
              <a:defRPr/>
            </a:pPr>
            <a:r>
              <a:rPr lang="ko-KR" altLang="en-US" b="0"/>
              <a:t>참고</a:t>
            </a:r>
            <a:r>
              <a:rPr lang="en-US" altLang="ko-KR" b="0"/>
              <a:t>) </a:t>
            </a:r>
            <a:r>
              <a:rPr lang="ko-KR" altLang="en-US" b="0"/>
              <a:t>교육과정 기반 디지털 교육 운영 평가와 관련된 내용은 교사용 자료집 </a:t>
            </a:r>
            <a:r>
              <a:rPr lang="en-US" altLang="ko-KR" b="0"/>
              <a:t>7</a:t>
            </a:r>
            <a:r>
              <a:rPr lang="ko-KR" altLang="en-US" b="0"/>
              <a:t>차시에서 다루었으며</a:t>
            </a:r>
            <a:r>
              <a:rPr lang="en-US" altLang="ko-KR" b="0"/>
              <a:t>, </a:t>
            </a:r>
            <a:r>
              <a:rPr lang="ko-KR" altLang="en-US" b="0"/>
              <a:t>본 차시에서는 유아 평가에 집중합니다</a:t>
            </a:r>
            <a:r>
              <a:rPr lang="en-US" altLang="ko-KR" b="0"/>
              <a:t>. </a:t>
            </a:r>
          </a:p>
          <a:p>
            <a:pPr lvl="0">
              <a:defRPr/>
            </a:pPr>
            <a:r>
              <a:rPr lang="ko-KR" altLang="en-US" b="0"/>
              <a:t>이를 통해 유아 개개인의 디지털 역량을 이해하고</a:t>
            </a:r>
            <a:r>
              <a:rPr lang="en-US" altLang="ko-KR" b="0"/>
              <a:t>, </a:t>
            </a:r>
            <a:r>
              <a:rPr lang="ko-KR" altLang="en-US" b="0"/>
              <a:t>질적 변화를 파악하는 과정에 초점을 맞추고 있습니다</a:t>
            </a:r>
            <a:r>
              <a:rPr lang="en-US" altLang="ko-KR" b="0"/>
              <a:t>.</a:t>
            </a:r>
          </a:p>
          <a:p>
            <a:pPr lvl="0">
              <a:defRPr/>
            </a:pPr>
            <a:endParaRPr lang="en-US" altLang="ko-KR" b="0"/>
          </a:p>
          <a:p>
            <a:pPr lvl="0">
              <a:defRPr/>
            </a:pPr>
            <a:endParaRPr lang="ko-KR" altLang="en-US" b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14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 b="0"/>
              <a:t>유아 디지털 역량 평가의 방법을 알아보겠습니다</a:t>
            </a:r>
            <a:r>
              <a:rPr lang="en-US" altLang="ko-KR" b="0"/>
              <a:t>. </a:t>
            </a:r>
          </a:p>
          <a:p>
            <a:pPr lvl="0">
              <a:lnSpc>
                <a:spcPct val="130000"/>
              </a:lnSpc>
              <a:defRPr/>
            </a:pPr>
            <a:r>
              <a:rPr lang="en-US" altLang="ko-KR" sz="1200" b="0" i="0" u="none" strike="noStrike">
                <a:solidFill>
                  <a:schemeClr val="tx1">
                    <a:lumMod val="85000"/>
                    <a:lumOff val="15000"/>
                  </a:schemeClr>
                </a:solidFill>
                <a:latin typeface="Pretendard"/>
                <a:ea typeface="Pretendard"/>
                <a:cs typeface="Pretendard"/>
              </a:rPr>
              <a:t>2019 </a:t>
            </a:r>
            <a:r>
              <a:rPr lang="ko-KR" altLang="en-US" sz="1200" b="0" i="0" u="none" strike="noStrike">
                <a:solidFill>
                  <a:schemeClr val="tx1">
                    <a:lumMod val="85000"/>
                    <a:lumOff val="15000"/>
                  </a:schemeClr>
                </a:solidFill>
                <a:latin typeface="Pretendard"/>
                <a:ea typeface="Pretendard"/>
                <a:cs typeface="Pretendard"/>
              </a:rPr>
              <a:t>개정 누리과정의 유아 관찰 평가와 유사하게</a:t>
            </a:r>
            <a:r>
              <a:rPr lang="en-US" altLang="ko-KR" sz="1200" b="0" i="0" u="none" strike="noStrike">
                <a:solidFill>
                  <a:schemeClr val="tx1">
                    <a:lumMod val="85000"/>
                    <a:lumOff val="15000"/>
                  </a:schemeClr>
                </a:solidFill>
                <a:latin typeface="Pretendard"/>
                <a:ea typeface="Pretendard"/>
                <a:cs typeface="Pretendard"/>
              </a:rPr>
              <a:t>, </a:t>
            </a:r>
            <a:r>
              <a:rPr lang="ko-KR" altLang="en-US" sz="1200" b="0" i="0" u="none" strike="noStrike">
                <a:solidFill>
                  <a:schemeClr val="tx1">
                    <a:lumMod val="85000"/>
                    <a:lumOff val="15000"/>
                  </a:schemeClr>
                </a:solidFill>
                <a:latin typeface="Pretendard"/>
                <a:ea typeface="Pretendard"/>
                <a:cs typeface="Pretendard"/>
              </a:rPr>
              <a:t>놀이</a:t>
            </a:r>
            <a:r>
              <a:rPr lang="en-US" altLang="ko-KR" sz="1200" b="0" i="0" u="none" strike="noStrike">
                <a:solidFill>
                  <a:schemeClr val="tx1">
                    <a:lumMod val="85000"/>
                    <a:lumOff val="15000"/>
                  </a:schemeClr>
                </a:solidFill>
                <a:latin typeface="Pretendard"/>
                <a:ea typeface="Pretendard"/>
                <a:cs typeface="Pretendard"/>
              </a:rPr>
              <a:t>, </a:t>
            </a:r>
            <a:r>
              <a:rPr lang="ko-KR" altLang="en-US" sz="1200" b="0" i="0" u="none" strike="noStrike">
                <a:solidFill>
                  <a:schemeClr val="tx1">
                    <a:lumMod val="85000"/>
                    <a:lumOff val="15000"/>
                  </a:schemeClr>
                </a:solidFill>
                <a:latin typeface="Pretendard"/>
                <a:ea typeface="Pretendard"/>
                <a:cs typeface="Pretendard"/>
              </a:rPr>
              <a:t>일상생활</a:t>
            </a:r>
            <a:r>
              <a:rPr lang="en-US" altLang="ko-KR" sz="1200" b="0" i="0" u="none" strike="noStrike">
                <a:solidFill>
                  <a:schemeClr val="tx1">
                    <a:lumMod val="85000"/>
                    <a:lumOff val="15000"/>
                  </a:schemeClr>
                </a:solidFill>
                <a:latin typeface="Pretendard"/>
                <a:ea typeface="Pretendard"/>
                <a:cs typeface="Pretendard"/>
              </a:rPr>
              <a:t>, </a:t>
            </a:r>
            <a:r>
              <a:rPr lang="ko-KR" altLang="en-US" sz="1200" b="0" i="0" u="none" strike="noStrike">
                <a:solidFill>
                  <a:schemeClr val="tx1">
                    <a:lumMod val="85000"/>
                    <a:lumOff val="15000"/>
                  </a:schemeClr>
                </a:solidFill>
                <a:latin typeface="Pretendard"/>
                <a:ea typeface="Pretendard"/>
                <a:cs typeface="Pretendard"/>
              </a:rPr>
              <a:t>활동 속에서 자연스럽게 드러나는 디지털 역량을 관찰하고 평가할 수 있음</a:t>
            </a:r>
          </a:p>
          <a:p>
            <a:pPr lvl="0">
              <a:lnSpc>
                <a:spcPct val="130000"/>
              </a:lnSpc>
              <a:defRPr/>
            </a:pPr>
            <a:r>
              <a:rPr lang="ko-KR" altLang="en-US" sz="1200" b="0" i="0" u="none" strike="noStrike">
                <a:solidFill>
                  <a:schemeClr val="tx1">
                    <a:lumMod val="85000"/>
                    <a:lumOff val="15000"/>
                  </a:schemeClr>
                </a:solidFill>
                <a:latin typeface="Pretendard"/>
                <a:ea typeface="Pretendard"/>
                <a:cs typeface="Pretendard"/>
              </a:rPr>
              <a:t>유아 디지털 역량의 하위 항목인 </a:t>
            </a:r>
          </a:p>
          <a:p>
            <a:pPr lvl="0">
              <a:lnSpc>
                <a:spcPct val="130000"/>
              </a:lnSpc>
              <a:defRPr/>
            </a:pPr>
            <a:r>
              <a:rPr lang="ko-KR" altLang="en-US" sz="1200" b="0" i="0" u="none" strike="noStrike">
                <a:solidFill>
                  <a:schemeClr val="tx1">
                    <a:lumMod val="85000"/>
                    <a:lumOff val="15000"/>
                  </a:schemeClr>
                </a:solidFill>
                <a:latin typeface="Pretendard"/>
                <a:ea typeface="Pretendard"/>
                <a:cs typeface="Pretendard"/>
              </a:rPr>
              <a:t>초기 디지털 리터러시와 디지털 시민성은 각각의 평가 준거에 따라 세분화된 항목으로 평가됨</a:t>
            </a:r>
          </a:p>
          <a:p>
            <a:pPr lvl="0">
              <a:lnSpc>
                <a:spcPct val="130000"/>
              </a:lnSpc>
              <a:defRPr/>
            </a:pPr>
            <a:r>
              <a:rPr lang="ko-KR" altLang="en-US" sz="1200" b="0" i="0" u="none" strike="noStrike">
                <a:solidFill>
                  <a:schemeClr val="tx1">
                    <a:lumMod val="85000"/>
                    <a:lumOff val="15000"/>
                  </a:schemeClr>
                </a:solidFill>
                <a:latin typeface="Pretendard"/>
                <a:ea typeface="Pretendard"/>
                <a:cs typeface="Pretendard"/>
              </a:rPr>
              <a:t>쪽지나 메모로 아날로그로 기록할 수도 있지만</a:t>
            </a:r>
            <a:r>
              <a:rPr lang="en-US" altLang="ko-KR" sz="1200" b="0" i="0" u="none" strike="noStrike">
                <a:solidFill>
                  <a:schemeClr val="tx1">
                    <a:lumMod val="85000"/>
                    <a:lumOff val="15000"/>
                  </a:schemeClr>
                </a:solidFill>
                <a:latin typeface="Pretendard"/>
                <a:ea typeface="Pretendard"/>
                <a:cs typeface="Pretendard"/>
              </a:rPr>
              <a:t>, </a:t>
            </a:r>
            <a:r>
              <a:rPr lang="ko-KR" altLang="en-US" sz="1200" b="0" i="0" u="none" strike="noStrike">
                <a:solidFill>
                  <a:schemeClr val="tx1">
                    <a:lumMod val="85000"/>
                    <a:lumOff val="15000"/>
                  </a:schemeClr>
                </a:solidFill>
                <a:latin typeface="Pretendard"/>
                <a:ea typeface="Pretendard"/>
                <a:cs typeface="Pretendard"/>
              </a:rPr>
              <a:t>디지털로 기록</a:t>
            </a:r>
            <a:r>
              <a:rPr lang="en-US" altLang="ko-KR" sz="1200" b="0" i="0" u="none" strike="noStrike">
                <a:solidFill>
                  <a:schemeClr val="tx1">
                    <a:lumMod val="85000"/>
                    <a:lumOff val="15000"/>
                  </a:schemeClr>
                </a:solidFill>
                <a:latin typeface="Pretendard"/>
                <a:ea typeface="Pretendard"/>
                <a:cs typeface="Pretendard"/>
              </a:rPr>
              <a:t>, </a:t>
            </a:r>
            <a:r>
              <a:rPr lang="ko-KR" altLang="en-US" sz="1200" b="0" i="0" u="none" strike="noStrike">
                <a:solidFill>
                  <a:schemeClr val="tx1">
                    <a:lumMod val="85000"/>
                    <a:lumOff val="15000"/>
                  </a:schemeClr>
                </a:solidFill>
                <a:latin typeface="Pretendard"/>
                <a:ea typeface="Pretendard"/>
                <a:cs typeface="Pretendard"/>
              </a:rPr>
              <a:t>평가할 수 있음</a:t>
            </a:r>
          </a:p>
          <a:p>
            <a:pPr lvl="0">
              <a:lnSpc>
                <a:spcPct val="130000"/>
              </a:lnSpc>
              <a:defRPr/>
            </a:pPr>
            <a:r>
              <a:rPr lang="en-US" altLang="ko-KR" sz="1200" b="0" i="0" u="none" strike="noStrike">
                <a:solidFill>
                  <a:schemeClr val="tx1">
                    <a:lumMod val="85000"/>
                    <a:lumOff val="15000"/>
                  </a:schemeClr>
                </a:solidFill>
                <a:latin typeface="Pretendard"/>
                <a:ea typeface="Pretendard"/>
                <a:cs typeface="Pretendard"/>
              </a:rPr>
              <a:t>(</a:t>
            </a:r>
            <a:r>
              <a:rPr lang="ko-KR" altLang="en-US" sz="1200" b="0" i="0" u="none" strike="noStrike">
                <a:solidFill>
                  <a:schemeClr val="tx1">
                    <a:lumMod val="85000"/>
                    <a:lumOff val="15000"/>
                  </a:schemeClr>
                </a:solidFill>
                <a:latin typeface="Pretendard"/>
                <a:ea typeface="Pretendard"/>
                <a:cs typeface="Pretendard"/>
              </a:rPr>
              <a:t>예</a:t>
            </a:r>
            <a:r>
              <a:rPr lang="en-US" altLang="ko-KR" sz="1200" b="0" i="0" u="none" strike="noStrike">
                <a:solidFill>
                  <a:schemeClr val="tx1">
                    <a:lumMod val="85000"/>
                    <a:lumOff val="15000"/>
                  </a:schemeClr>
                </a:solidFill>
                <a:latin typeface="Pretendard"/>
                <a:ea typeface="Pretendard"/>
                <a:cs typeface="Pretendard"/>
              </a:rPr>
              <a:t>: </a:t>
            </a:r>
            <a:r>
              <a:rPr lang="ko-KR" altLang="en-US" sz="1200" b="0" i="0" u="none" strike="noStrike">
                <a:solidFill>
                  <a:schemeClr val="tx1">
                    <a:lumMod val="85000"/>
                    <a:lumOff val="15000"/>
                  </a:schemeClr>
                </a:solidFill>
                <a:latin typeface="Pretendard"/>
                <a:ea typeface="Pretendard"/>
                <a:cs typeface="Pretendard"/>
              </a:rPr>
              <a:t>영상 찍고 클로바 노트로 텍스트화 하기</a:t>
            </a:r>
            <a:r>
              <a:rPr lang="en-US" altLang="ko-KR" sz="1200" b="0" i="0" u="none" strike="noStrike">
                <a:solidFill>
                  <a:schemeClr val="tx1">
                    <a:lumMod val="85000"/>
                    <a:lumOff val="15000"/>
                  </a:schemeClr>
                </a:solidFill>
                <a:latin typeface="Pretendard"/>
                <a:ea typeface="Pretendard"/>
                <a:cs typeface="Pretendard"/>
              </a:rPr>
              <a:t>)</a:t>
            </a:r>
          </a:p>
          <a:p>
            <a:pPr marL="0" marR="0" lvl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ko-KR" altLang="en-US" sz="1200" b="0">
                <a:solidFill>
                  <a:schemeClr val="tx1">
                    <a:lumMod val="85000"/>
                    <a:lumOff val="15000"/>
                  </a:schemeClr>
                </a:solidFill>
                <a:latin typeface="Pretendard"/>
                <a:ea typeface="Pretendard"/>
                <a:cs typeface="Pretendard"/>
              </a:rPr>
              <a:t>즉각적인 대처나 지원도 중요하지만 유아 디지털 역량을 관찰한 기록을 스스로 또는 동료 교사와 함께 성찰하여 다음 교육과정에 반영함</a:t>
            </a:r>
          </a:p>
          <a:p>
            <a:pPr lvl="0">
              <a:defRPr/>
            </a:pPr>
            <a:endParaRPr lang="ko-KR" altLang="en-US" b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15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일화 기록 속을 통해서도 유아의 디지털 역량과 관련한 내용을 기록할 수 있으며</a:t>
            </a:r>
            <a:r>
              <a:rPr lang="en-US" altLang="ko-KR"/>
              <a:t>, </a:t>
            </a:r>
            <a:r>
              <a:rPr lang="ko-KR" altLang="en-US"/>
              <a:t>이를 기반으로 디지털 역량 평가가 가능해집니다</a:t>
            </a:r>
            <a:r>
              <a:rPr lang="en-US" altLang="ko-KR"/>
              <a:t>. </a:t>
            </a:r>
          </a:p>
          <a:p>
            <a:pPr lvl="0">
              <a:defRPr/>
            </a:pPr>
            <a:r>
              <a:rPr lang="ko-KR" altLang="en-US"/>
              <a:t>기록을 살펴볼까요</a:t>
            </a:r>
            <a:r>
              <a:rPr lang="en-US" altLang="ko-KR"/>
              <a:t>? </a:t>
            </a:r>
          </a:p>
          <a:p>
            <a:pPr lvl="0">
              <a:defRPr/>
            </a:pPr>
            <a:r>
              <a:rPr lang="ko-KR" altLang="en-US"/>
              <a:t>본 일화 기록은 초기 디지털 리터러시에 대한 내용을 확인할 수 있는 자료입니다</a:t>
            </a:r>
            <a:r>
              <a:rPr lang="en-US" altLang="ko-KR"/>
              <a:t>. </a:t>
            </a:r>
          </a:p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16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 b="0"/>
              <a:t>학급 유아의 디지털 역량 평가에 대한 내용을 다룹니다</a:t>
            </a:r>
            <a:r>
              <a:rPr lang="en-US" altLang="ko-KR" b="0"/>
              <a:t>.</a:t>
            </a:r>
            <a:br>
              <a:rPr lang="en-US" altLang="ko-KR" b="0"/>
            </a:br>
            <a:r>
              <a:rPr lang="ko-KR" altLang="en-US" b="0"/>
              <a:t>특히</a:t>
            </a:r>
            <a:r>
              <a:rPr lang="en-US" altLang="ko-KR" b="0"/>
              <a:t>, </a:t>
            </a:r>
            <a:r>
              <a:rPr lang="ko-KR" altLang="en-US" b="0"/>
              <a:t>일화기록 속 유아의 디지털 역량 진단하기라는 주제를 중심으로 진행됩니다</a:t>
            </a:r>
            <a:r>
              <a:rPr lang="en-US" altLang="ko-KR" b="0"/>
              <a:t>.</a:t>
            </a:r>
          </a:p>
          <a:p>
            <a:pPr lvl="0">
              <a:defRPr/>
            </a:pPr>
            <a:r>
              <a:rPr lang="ko-KR" altLang="en-US" b="0"/>
              <a:t>우리는 유아들의 디지털 역량 구성 요소를 바탕으로</a:t>
            </a:r>
            <a:r>
              <a:rPr lang="en-US" altLang="ko-KR" b="0"/>
              <a:t>, </a:t>
            </a:r>
            <a:r>
              <a:rPr lang="ko-KR" altLang="en-US" b="0"/>
              <a:t>일화기록 속에서 유아의 디지털 역량을 진단하고 분석하는 방법을 살펴볼 것입니다</a:t>
            </a:r>
            <a:r>
              <a:rPr lang="en-US" altLang="ko-KR" b="0"/>
              <a:t>.</a:t>
            </a:r>
          </a:p>
          <a:p>
            <a:pPr lvl="0">
              <a:defRPr/>
            </a:pPr>
            <a:r>
              <a:rPr lang="ko-KR" altLang="en-US" b="0"/>
              <a:t>먼저</a:t>
            </a:r>
            <a:r>
              <a:rPr lang="en-US" altLang="ko-KR" b="0"/>
              <a:t>, </a:t>
            </a:r>
            <a:r>
              <a:rPr lang="ko-KR" altLang="en-US" b="0"/>
              <a:t>초기 디지털 리터러시에 대해 알아보고</a:t>
            </a:r>
            <a:r>
              <a:rPr lang="en-US" altLang="ko-KR" b="0"/>
              <a:t>, </a:t>
            </a:r>
            <a:r>
              <a:rPr lang="ko-KR" altLang="en-US" b="0"/>
              <a:t>실제로 유아들이 어떤 식으로 디지털 역량을 발휘하는지 구체적인 예시를 통해 확인해 보겠습니다</a:t>
            </a:r>
            <a:r>
              <a:rPr lang="en-US" altLang="ko-KR" b="0"/>
              <a:t>. </a:t>
            </a:r>
          </a:p>
          <a:p>
            <a:pPr lvl="0">
              <a:defRPr/>
            </a:pPr>
            <a:endParaRPr lang="en-US" altLang="ko-KR" b="0"/>
          </a:p>
          <a:p>
            <a:pPr lvl="0">
              <a:defRPr/>
            </a:pPr>
            <a:r>
              <a:rPr lang="ko-KR" altLang="en-US" b="0"/>
              <a:t>이러한 과정을 통해 유아의 디지털 역량을 정확히 평가하고</a:t>
            </a:r>
            <a:r>
              <a:rPr lang="en-US" altLang="ko-KR" b="0"/>
              <a:t>, </a:t>
            </a:r>
            <a:r>
              <a:rPr lang="ko-KR" altLang="en-US" b="0"/>
              <a:t>이를 바탕으로 적절한 교육적 지원 방향을 설정하는 것이 목표입니다</a:t>
            </a:r>
            <a:r>
              <a:rPr lang="en-US" altLang="ko-KR" b="0"/>
              <a:t>.</a:t>
            </a:r>
          </a:p>
          <a:p>
            <a:pPr lvl="0">
              <a:defRPr/>
            </a:pPr>
            <a:endParaRPr lang="en-US" altLang="ko-KR" b="0"/>
          </a:p>
          <a:p>
            <a:pPr lvl="0">
              <a:defRPr/>
            </a:pPr>
            <a:endParaRPr lang="ko-KR" altLang="en-US" b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18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ko-KR" altLang="en-US" b="0"/>
              <a:t>각 학급에서 기록된 일화기록은 유아의 디지털 역량을 구체적으로 파악하는 중요한 자료가 될 수 있습니다</a:t>
            </a:r>
            <a:r>
              <a:rPr lang="en-US" altLang="ko-KR" b="0"/>
              <a:t>. </a:t>
            </a:r>
          </a:p>
          <a:p>
            <a:pPr marL="0" marR="0" lvl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ko-KR" altLang="en-US" b="0"/>
              <a:t>이를 통해 유아의 디지털 역량이 어떤 수준인지</a:t>
            </a:r>
            <a:r>
              <a:rPr lang="en-US" altLang="ko-KR" b="0"/>
              <a:t>, </a:t>
            </a:r>
            <a:r>
              <a:rPr lang="ko-KR" altLang="en-US" b="0"/>
              <a:t>그리고 어떤 영역에서 더 많은 지원이 필요한지를 판단할 수 있습니다</a:t>
            </a:r>
            <a:r>
              <a:rPr lang="en-US" altLang="ko-KR" b="0"/>
              <a:t>.</a:t>
            </a:r>
          </a:p>
          <a:p>
            <a:pPr lvl="0">
              <a:defRPr/>
            </a:pPr>
            <a:endParaRPr lang="en-US" altLang="ko-KR" b="0"/>
          </a:p>
          <a:p>
            <a:pPr lvl="0">
              <a:defRPr/>
            </a:pPr>
            <a:endParaRPr lang="ko-KR" altLang="en-US" b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19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20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 b="0"/>
              <a:t>이제 배운 내용을 점검하는 디지털 역량 퀴즈를 진행하겠습니다</a:t>
            </a:r>
            <a:r>
              <a:rPr lang="en-US" altLang="ko-KR" b="0"/>
              <a:t>.</a:t>
            </a:r>
            <a:br>
              <a:rPr lang="en-US" altLang="ko-KR" b="0"/>
            </a:br>
            <a:r>
              <a:rPr lang="ko-KR" altLang="en-US" b="0"/>
              <a:t>이 퀴즈는 여러분이 교사와 유아의 디지털 역량에 대해 얼마나 잘 이해했는지 확인하는 기회입니다</a:t>
            </a:r>
            <a:r>
              <a:rPr lang="en-US" altLang="ko-KR" b="0"/>
              <a:t>.</a:t>
            </a:r>
          </a:p>
          <a:p>
            <a:pPr lvl="0">
              <a:defRPr/>
            </a:pPr>
            <a:r>
              <a:rPr lang="ko-KR" altLang="en-US" b="0"/>
              <a:t>먼저</a:t>
            </a:r>
            <a:r>
              <a:rPr lang="en-US" altLang="ko-KR" b="0"/>
              <a:t>, </a:t>
            </a:r>
            <a:r>
              <a:rPr lang="ko-KR" altLang="en-US" b="0"/>
              <a:t>퀴즈 링크에 접속해주세요</a:t>
            </a:r>
            <a:r>
              <a:rPr lang="en-US" altLang="ko-KR" b="0"/>
              <a:t>.</a:t>
            </a:r>
            <a:br>
              <a:rPr lang="en-US" altLang="ko-KR" b="0"/>
            </a:br>
            <a:r>
              <a:rPr lang="ko-KR" altLang="en-US" b="0"/>
              <a:t>각 문항은 오늘 배운 내용과 관련된 질문들로 구성되어 있습니다</a:t>
            </a:r>
            <a:r>
              <a:rPr lang="en-US" altLang="ko-KR" b="0"/>
              <a:t>. </a:t>
            </a:r>
            <a:r>
              <a:rPr lang="ko-KR" altLang="en-US" b="0"/>
              <a:t>문제를 잘 읽고 정확하게 답변해 주세요</a:t>
            </a:r>
            <a:r>
              <a:rPr lang="en-US" altLang="ko-KR" b="0"/>
              <a:t>.</a:t>
            </a:r>
          </a:p>
          <a:p>
            <a:pPr lvl="0">
              <a:defRPr/>
            </a:pPr>
            <a:r>
              <a:rPr lang="ko-KR" altLang="en-US" b="0"/>
              <a:t>퀴즈가 끝나면 제출 버튼을 눌러 결과를 확인하실 수 있습니다</a:t>
            </a:r>
            <a:r>
              <a:rPr lang="en-US" altLang="ko-KR" b="0"/>
              <a:t>.</a:t>
            </a:r>
            <a:br>
              <a:rPr lang="en-US" altLang="ko-KR" b="0"/>
            </a:br>
            <a:r>
              <a:rPr lang="ko-KR" altLang="en-US" b="0"/>
              <a:t>퀴즈를 풀고 난 후 다른 선생님들과 결과를 공유해보세요</a:t>
            </a:r>
            <a:r>
              <a:rPr lang="en-US" altLang="ko-KR" b="0"/>
              <a:t>. </a:t>
            </a:r>
            <a:r>
              <a:rPr lang="ko-KR" altLang="en-US" b="0"/>
              <a:t>잘못 쓴 답변이 있다면</a:t>
            </a:r>
            <a:r>
              <a:rPr lang="en-US" altLang="ko-KR" b="0"/>
              <a:t>, </a:t>
            </a:r>
            <a:r>
              <a:rPr lang="ko-KR" altLang="en-US" b="0"/>
              <a:t>서로의 답변을 바탕으로 중요한 부분을 다시 토론해 보겠습니다</a:t>
            </a:r>
            <a:r>
              <a:rPr lang="en-US" altLang="ko-KR" b="0"/>
              <a:t>.</a:t>
            </a:r>
          </a:p>
          <a:p>
            <a:pPr lvl="0">
              <a:defRPr/>
            </a:pPr>
            <a:endParaRPr lang="ko-KR" altLang="en-US" b="0"/>
          </a:p>
          <a:p>
            <a:pPr lvl="0">
              <a:defRPr/>
            </a:pPr>
            <a:endParaRPr lang="ko-KR" altLang="en-US" b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21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 b="0"/>
              <a:t>유아 디지털 시민성 교육 방법에 대해 나누어보겠습니다</a:t>
            </a:r>
            <a:r>
              <a:rPr lang="en-US" altLang="ko-KR" b="0"/>
              <a:t>. </a:t>
            </a:r>
          </a:p>
          <a:p>
            <a:pPr lvl="0">
              <a:defRPr/>
            </a:pPr>
            <a:r>
              <a:rPr lang="ko-KR" altLang="en-US" b="0"/>
              <a:t>다음의 질문에 대해 자유롭게 이야기 나누어 보세요</a:t>
            </a:r>
            <a:r>
              <a:rPr lang="en-US" altLang="ko-KR" b="0"/>
              <a:t>. </a:t>
            </a:r>
          </a:p>
          <a:p>
            <a:pPr lvl="0">
              <a:defRPr/>
            </a:pPr>
            <a:endParaRPr lang="ko-KR" altLang="en-US" b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9E283B7F-5B64-488A-92D3-D453C32F10B4}" type="slidenum">
              <a:rPr lang="en-US" altLang="en-US"/>
              <a:pPr lvl="0">
                <a:defRPr/>
              </a:pPr>
              <a:t>22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59818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18360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99122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4565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14779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408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26618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15446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1230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022305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17124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extBox 13">
            <a:extLst>
              <a:ext uri="{FF2B5EF4-FFF2-40B4-BE49-F238E27FC236}">
                <a16:creationId xmlns:a16="http://schemas.microsoft.com/office/drawing/2014/main" id="{A445EFB9-FD4C-8214-8BB8-D68D588CFF43}"/>
              </a:ext>
            </a:extLst>
          </p:cNvPr>
          <p:cNvSpPr txBox="1"/>
          <p:nvPr userDrawn="1"/>
        </p:nvSpPr>
        <p:spPr>
          <a:xfrm>
            <a:off x="774700" y="0"/>
            <a:ext cx="10058400" cy="1143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marL="0" lvl="0" indent="0" algn="l">
              <a:lnSpc>
                <a:spcPct val="98770"/>
              </a:lnSpc>
              <a:buNone/>
            </a:pPr>
            <a:r>
              <a:rPr lang="en-US" altLang="ko-KR" sz="4800" b="0" i="0" u="none" strike="noStrike" spc="-400" dirty="0">
                <a:solidFill>
                  <a:srgbClr val="4D4D4D"/>
                </a:solidFill>
                <a:ea typeface="Pretendard ExtraBold" panose="02000903000000020004" pitchFamily="50" charset="-127"/>
              </a:rPr>
              <a:t> </a:t>
            </a:r>
            <a:endParaRPr lang="ko-KR" altLang="ko-KR" sz="4800" b="0" i="0" u="none" strike="noStrike" spc="-400" dirty="0">
              <a:solidFill>
                <a:srgbClr val="4D4D4D"/>
              </a:solidFill>
              <a:ea typeface="Pretendard ExtraBold" panose="020009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599123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그림 4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8288000" cy="102869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그림 31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8288000" cy="102869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그림 35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18288000" cy="102869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그림 35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8288002" cy="10287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그림 40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1"/>
            <a:ext cx="18288000" cy="102869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그림 4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1"/>
            <a:ext cx="18288000" cy="102869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그림 57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8288002" cy="10287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그림 1025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8288000" cy="102869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그림 43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8288002" cy="10287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그림 43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8288002" cy="10287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그림 36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8288002" cy="10287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그림 34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8288002" cy="10287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그림 3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8288002" cy="10287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그림 39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8288002" cy="10287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" name="그림 97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8288002" cy="10287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그림 77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8288002" cy="10287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그림 35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18288000" cy="102869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그림 77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8288000" cy="102869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그림 23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8288000" cy="102869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그림 21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1"/>
            <a:ext cx="18288000" cy="102869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>
            <a:extLst>
              <a:ext uri="{FF2B5EF4-FFF2-40B4-BE49-F238E27FC236}">
                <a16:creationId xmlns:a16="http://schemas.microsoft.com/office/drawing/2014/main" id="{CD152F20-10C7-0F0F-FDE5-CEA3CAE6016F}"/>
              </a:ext>
            </a:extLst>
          </p:cNvPr>
          <p:cNvGrpSpPr/>
          <p:nvPr/>
        </p:nvGrpSpPr>
        <p:grpSpPr>
          <a:xfrm>
            <a:off x="0" y="0"/>
            <a:ext cx="18288002" cy="10287000"/>
            <a:chOff x="0" y="0"/>
            <a:chExt cx="18288002" cy="10287000"/>
          </a:xfrm>
        </p:grpSpPr>
        <p:pic>
          <p:nvPicPr>
            <p:cNvPr id="1027" name="그림 1026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0" y="0"/>
              <a:ext cx="18288002" cy="10287000"/>
            </a:xfrm>
            <a:prstGeom prst="rect">
              <a:avLst/>
            </a:prstGeom>
          </p:spPr>
        </p:pic>
        <p:pic>
          <p:nvPicPr>
            <p:cNvPr id="3" name="그림 2">
              <a:extLst>
                <a:ext uri="{FF2B5EF4-FFF2-40B4-BE49-F238E27FC236}">
                  <a16:creationId xmlns:a16="http://schemas.microsoft.com/office/drawing/2014/main" id="{8ADDAD9C-269A-FF00-757F-4E11962B7FD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6729236" y="4526501"/>
              <a:ext cx="846245" cy="864776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그림 29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8288002" cy="10287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그림 16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18288002" cy="10287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theme/theme1.xml><?xml version="1.0" encoding="utf-8"?>
<a:theme xmlns:a="http://schemas.openxmlformats.org/drawingml/2006/main" name="Office Theme">
  <a:themeElements>
    <a:clrScheme name="사용자 지정 24">
      <a:dk1>
        <a:sysClr val="windowText" lastClr="000000"/>
      </a:dk1>
      <a:lt1>
        <a:sysClr val="window" lastClr="FFFFFF"/>
      </a:lt1>
      <a:dk2>
        <a:srgbClr val="1F497D"/>
      </a:dk2>
      <a:lt2>
        <a:srgbClr val="FFFDF7"/>
      </a:lt2>
      <a:accent1>
        <a:srgbClr val="BCAC92"/>
      </a:accent1>
      <a:accent2>
        <a:srgbClr val="EFF2E8"/>
      </a:accent2>
      <a:accent3>
        <a:srgbClr val="939C7F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사용자 지정 15">
      <a:majorFont>
        <a:latin typeface="Pretendard SemiBold"/>
        <a:ea typeface="Pretendard SemiBold"/>
        <a:cs typeface=""/>
      </a:majorFont>
      <a:minorFont>
        <a:latin typeface="Pretendard Medium"/>
        <a:ea typeface="Pretendard Medium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사용자 지정 24">
      <a:dk1>
        <a:sysClr val="windowText" lastClr="000000"/>
      </a:dk1>
      <a:lt1>
        <a:sysClr val="window" lastClr="FFFFFF"/>
      </a:lt1>
      <a:dk2>
        <a:srgbClr val="1F497D"/>
      </a:dk2>
      <a:lt2>
        <a:srgbClr val="FFFDF7"/>
      </a:lt2>
      <a:accent1>
        <a:srgbClr val="BCAC92"/>
      </a:accent1>
      <a:accent2>
        <a:srgbClr val="EFF2E8"/>
      </a:accent2>
      <a:accent3>
        <a:srgbClr val="939C7F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사용자 지정 15">
      <a:majorFont>
        <a:latin typeface="Pretendard SemiBold"/>
        <a:ea typeface="Pretendard SemiBold"/>
        <a:cs typeface=""/>
      </a:majorFont>
      <a:minorFont>
        <a:latin typeface="Pretendard Medium"/>
        <a:ea typeface="Pretendard Medium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/>
      <a:lstStyle/>
      <a:style>
        <a:lnRef idx="2">
          <a:schemeClr val="accent1">
            <a:shade val="2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/>
      <a:bodyPr/>
      <a:lstStyle/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1504</Words>
  <Application>Microsoft Office PowerPoint</Application>
  <PresentationFormat>사용자 지정</PresentationFormat>
  <Paragraphs>118</Paragraphs>
  <Slides>23</Slides>
  <Notes>20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23</vt:i4>
      </vt:variant>
    </vt:vector>
  </HeadingPairs>
  <TitlesOfParts>
    <vt:vector size="30" baseType="lpstr">
      <vt:lpstr>Pretendard</vt:lpstr>
      <vt:lpstr>Pretendard Medium</vt:lpstr>
      <vt:lpstr>Pretendard SemiBold</vt:lpstr>
      <vt:lpstr>맑은 고딕</vt:lpstr>
      <vt:lpstr>Arial</vt:lpstr>
      <vt:lpstr>Office Theme</vt:lpstr>
      <vt:lpstr>1_Office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KYORYOUNG KIM</dc:creator>
  <cp:lastModifiedBy>KYORYOUNG KIM</cp:lastModifiedBy>
  <cp:revision>82</cp:revision>
  <dcterms:created xsi:type="dcterms:W3CDTF">2006-08-16T00:00:00Z</dcterms:created>
  <dcterms:modified xsi:type="dcterms:W3CDTF">2025-02-26T09:18:08Z</dcterms:modified>
  <cp:version/>
</cp:coreProperties>
</file>