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3" r:id="rId1"/>
    <p:sldMasterId id="2147483674" r:id="rId2"/>
  </p:sldMasterIdLst>
  <p:notesMasterIdLst>
    <p:notesMasterId r:id="rId31"/>
  </p:notesMasterIdLst>
  <p:sldIdLst>
    <p:sldId id="306" r:id="rId3"/>
    <p:sldId id="307" r:id="rId4"/>
    <p:sldId id="308" r:id="rId5"/>
    <p:sldId id="330" r:id="rId6"/>
    <p:sldId id="310" r:id="rId7"/>
    <p:sldId id="327" r:id="rId8"/>
    <p:sldId id="311" r:id="rId9"/>
    <p:sldId id="312" r:id="rId10"/>
    <p:sldId id="314" r:id="rId11"/>
    <p:sldId id="315" r:id="rId12"/>
    <p:sldId id="316" r:id="rId13"/>
    <p:sldId id="317" r:id="rId14"/>
    <p:sldId id="340" r:id="rId15"/>
    <p:sldId id="325" r:id="rId16"/>
    <p:sldId id="341" r:id="rId17"/>
    <p:sldId id="319" r:id="rId18"/>
    <p:sldId id="320" r:id="rId19"/>
    <p:sldId id="323" r:id="rId20"/>
    <p:sldId id="322" r:id="rId21"/>
    <p:sldId id="342" r:id="rId22"/>
    <p:sldId id="343" r:id="rId23"/>
    <p:sldId id="344" r:id="rId24"/>
    <p:sldId id="333" r:id="rId25"/>
    <p:sldId id="335" r:id="rId26"/>
    <p:sldId id="331" r:id="rId27"/>
    <p:sldId id="328" r:id="rId28"/>
    <p:sldId id="329" r:id="rId29"/>
    <p:sldId id="332" r:id="rId30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39">
          <p15:clr>
            <a:srgbClr val="A4A3A4"/>
          </p15:clr>
        </p15:guide>
        <p15:guide id="2" pos="575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="" xmlns:c="http://schemas.openxmlformats.org/drawingml/2006/chart" xmlns:dgm="http://schemas.openxmlformats.org/drawingml/2006/diagram" xmlns:dsp="http://schemas.microsoft.com/office/drawing/2008/diagram"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3152" autoAdjust="0"/>
  </p:normalViewPr>
  <p:slideViewPr>
    <p:cSldViewPr snapToGrid="0">
      <p:cViewPr varScale="1">
        <p:scale>
          <a:sx n="61" d="100"/>
          <a:sy n="61" d="100"/>
        </p:scale>
        <p:origin x="780" y="72"/>
      </p:cViewPr>
      <p:guideLst>
        <p:guide orient="horz" pos="3239"/>
        <p:guide pos="575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6FFC5758-BB71-4265-88C4-445E2612AD24}" type="datetime1">
              <a:rPr lang="ko-KR" altLang="en-US"/>
              <a:pPr lvl="0">
                <a:defRPr/>
              </a:pPr>
              <a:t>2025-02-26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</a:p>
          <a:p>
            <a:pPr lvl="1">
              <a:defRPr/>
            </a:pPr>
            <a:r>
              <a:rPr lang="ko-KR" altLang="en-US"/>
              <a:t>두 번째 수준</a:t>
            </a:r>
          </a:p>
          <a:p>
            <a:pPr lvl="2">
              <a:defRPr/>
            </a:pPr>
            <a:r>
              <a:rPr lang="ko-KR" altLang="en-US"/>
              <a:t>세 번째 수준</a:t>
            </a:r>
          </a:p>
          <a:p>
            <a:pPr lvl="3">
              <a:defRPr/>
            </a:pPr>
            <a:r>
              <a:rPr lang="ko-KR" altLang="en-US"/>
              <a:t>네 번째 수준</a:t>
            </a:r>
          </a:p>
          <a:p>
            <a:pPr lvl="4">
              <a:defRPr/>
            </a:pPr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9E283B7F-5B64-488A-92D3-D453C32F10B4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latinLnBrk="1">
              <a:lnSpc>
                <a:spcPct val="160000"/>
              </a:lnSpc>
              <a:defRPr/>
            </a:pPr>
            <a:r>
              <a:rPr lang="en-US" altLang="ko-KR" sz="180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2</a:t>
            </a:r>
            <a:r>
              <a:rPr lang="ko-KR" altLang="en-US" sz="180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차시에서는 </a:t>
            </a:r>
            <a:r>
              <a:rPr lang="ko-KR" altLang="en-US" sz="1800" b="1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교사 디지털 역량에 대해 알아보겠습니다</a:t>
            </a:r>
            <a:r>
              <a:rPr lang="en-US" altLang="ko-KR" sz="1800" b="1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. </a:t>
            </a:r>
          </a:p>
          <a:p>
            <a:pPr marL="0" marR="0" indent="0" algn="l" latinLnBrk="1">
              <a:lnSpc>
                <a:spcPct val="160000"/>
              </a:lnSpc>
              <a:defRPr/>
            </a:pPr>
            <a:endParaRPr lang="en-US" altLang="ko-KR" sz="1800" b="1" kern="100" spc="0">
              <a:solidFill>
                <a:srgbClr val="000000"/>
              </a:solidFill>
              <a:effectLst/>
              <a:latin typeface="맑은 고딕"/>
              <a:ea typeface="맑은 고딕"/>
            </a:endParaRPr>
          </a:p>
          <a:p>
            <a:pPr marL="0" marR="0" indent="0" algn="l" latinLnBrk="1">
              <a:lnSpc>
                <a:spcPct val="160000"/>
              </a:lnSpc>
              <a:defRPr/>
            </a:pPr>
            <a:r>
              <a:rPr lang="ko-KR" altLang="en-US" sz="1800" b="1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학습 목표</a:t>
            </a:r>
            <a:r>
              <a:rPr lang="en-US" altLang="ko-KR" sz="1800" b="1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:</a:t>
            </a:r>
          </a:p>
          <a:p>
            <a:pPr marL="0" marR="0" indent="0" algn="l" latinLnBrk="1">
              <a:lnSpc>
                <a:spcPct val="160000"/>
              </a:lnSpc>
              <a:defRPr/>
            </a:pPr>
            <a:r>
              <a:rPr lang="ko-KR" altLang="en-US" sz="1800" b="1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먼저 학습 목표를 살펴보겠습니다</a:t>
            </a:r>
            <a:r>
              <a:rPr lang="en-US" altLang="ko-KR" sz="1800" b="1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. </a:t>
            </a:r>
          </a:p>
          <a:p>
            <a:pPr marL="0" marR="0" indent="0" algn="l" latinLnBrk="1">
              <a:lnSpc>
                <a:spcPct val="160000"/>
              </a:lnSpc>
              <a:defRPr/>
            </a:pPr>
            <a:r>
              <a:rPr lang="en-US" altLang="ko-KR" sz="1800" kern="0" spc="0">
                <a:solidFill>
                  <a:srgbClr val="000000"/>
                </a:solidFill>
                <a:effectLst/>
                <a:latin typeface="Arial"/>
                <a:ea typeface="Arial"/>
              </a:rPr>
              <a:t>• </a:t>
            </a:r>
            <a:r>
              <a:rPr lang="ko-KR" altLang="en-US" sz="1800" kern="100" spc="0">
                <a:solidFill>
                  <a:srgbClr val="404040"/>
                </a:solidFill>
                <a:effectLst/>
                <a:latin typeface="Pretendard"/>
                <a:ea typeface="Pretendard"/>
              </a:rPr>
              <a:t>교사 디지털 역량의 필요성과 개념을 이해한다</a:t>
            </a:r>
            <a:r>
              <a:rPr lang="en-US" altLang="ko-KR" sz="1800" kern="100" spc="0">
                <a:solidFill>
                  <a:srgbClr val="404040"/>
                </a:solidFill>
                <a:effectLst/>
                <a:latin typeface="Pretendard"/>
                <a:ea typeface="Pretendard"/>
              </a:rPr>
              <a:t>. </a:t>
            </a:r>
          </a:p>
          <a:p>
            <a:pPr marL="0" marR="0" indent="0" algn="l" latinLnBrk="1">
              <a:lnSpc>
                <a:spcPct val="160000"/>
              </a:lnSpc>
              <a:defRPr/>
            </a:pPr>
            <a:r>
              <a:rPr lang="en-US" altLang="ko-KR" sz="1800" kern="0" spc="0">
                <a:solidFill>
                  <a:srgbClr val="000000"/>
                </a:solidFill>
                <a:effectLst/>
                <a:latin typeface="Arial"/>
                <a:ea typeface="Arial"/>
              </a:rPr>
              <a:t>• </a:t>
            </a:r>
            <a:r>
              <a:rPr lang="ko-KR" altLang="en-US" sz="1800" kern="100" spc="0">
                <a:solidFill>
                  <a:srgbClr val="404040"/>
                </a:solidFill>
                <a:effectLst/>
                <a:latin typeface="Pretendard"/>
                <a:ea typeface="Pretendard"/>
              </a:rPr>
              <a:t>자신의 디지털 역량을 점검하고</a:t>
            </a:r>
            <a:r>
              <a:rPr lang="en-US" altLang="ko-KR" sz="1800" kern="100" spc="0">
                <a:solidFill>
                  <a:srgbClr val="404040"/>
                </a:solidFill>
                <a:effectLst/>
                <a:latin typeface="Pretendard"/>
                <a:ea typeface="Pretendard"/>
              </a:rPr>
              <a:t>, </a:t>
            </a:r>
            <a:r>
              <a:rPr lang="ko-KR" altLang="en-US" sz="1800" kern="100" spc="0">
                <a:solidFill>
                  <a:srgbClr val="404040"/>
                </a:solidFill>
                <a:effectLst/>
                <a:latin typeface="Pretendard"/>
                <a:ea typeface="Pretendard"/>
              </a:rPr>
              <a:t>보완이 필요한 부분을 개선한다</a:t>
            </a:r>
            <a:r>
              <a:rPr lang="en-US" altLang="ko-KR" sz="1800" kern="100" spc="0">
                <a:solidFill>
                  <a:srgbClr val="404040"/>
                </a:solidFill>
                <a:effectLst/>
                <a:latin typeface="Pretendard"/>
                <a:ea typeface="Pretendard"/>
              </a:rPr>
              <a:t>. </a:t>
            </a:r>
          </a:p>
          <a:p>
            <a:pPr marL="0" marR="0" indent="0" algn="l" latinLnBrk="1">
              <a:lnSpc>
                <a:spcPct val="160000"/>
              </a:lnSpc>
              <a:defRPr/>
            </a:pPr>
            <a:endParaRPr lang="en-US" altLang="ko-KR" sz="1800" b="1" kern="100" spc="0">
              <a:solidFill>
                <a:srgbClr val="000000"/>
              </a:solidFill>
              <a:effectLst/>
              <a:latin typeface="맑은 고딕"/>
              <a:ea typeface="맑은 고딕"/>
            </a:endParaRPr>
          </a:p>
          <a:p>
            <a:pPr marL="0" marR="0" indent="0" algn="l" latinLnBrk="1">
              <a:lnSpc>
                <a:spcPct val="160000"/>
              </a:lnSpc>
              <a:defRPr/>
            </a:pPr>
            <a:r>
              <a:rPr lang="ko-KR" altLang="en-US" sz="1800" b="1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교사 디지털 역량</a:t>
            </a:r>
            <a:r>
              <a:rPr lang="en-US" altLang="ko-KR" sz="1800" b="1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:</a:t>
            </a:r>
          </a:p>
          <a:p>
            <a:pPr marL="0" marR="0" indent="0" algn="l" latinLnBrk="1">
              <a:lnSpc>
                <a:spcPct val="160000"/>
              </a:lnSpc>
              <a:defRPr/>
            </a:pPr>
            <a:r>
              <a:rPr lang="ko-KR" altLang="en-US" sz="180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다음으로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, 2</a:t>
            </a:r>
            <a:r>
              <a:rPr lang="ko-KR" altLang="en-US" sz="180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차시와 관련된 교사 디지털 역량에는 디지털 기반 교수학습과 디지털 의사소통 및 활용이 포함됩니다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. </a:t>
            </a:r>
          </a:p>
          <a:p>
            <a:pPr marL="0" marR="0" indent="0" algn="l" latinLnBrk="1">
              <a:lnSpc>
                <a:spcPct val="160000"/>
              </a:lnSpc>
              <a:defRPr/>
            </a:pPr>
            <a:endParaRPr lang="en-US" altLang="ko-KR" sz="1800" b="1" kern="100" spc="0">
              <a:solidFill>
                <a:srgbClr val="000000"/>
              </a:solidFill>
              <a:effectLst/>
              <a:latin typeface="맑은 고딕"/>
              <a:ea typeface="맑은 고딕"/>
            </a:endParaRPr>
          </a:p>
          <a:p>
            <a:pPr marL="0" marR="0" indent="0" algn="l" latinLnBrk="1">
              <a:lnSpc>
                <a:spcPct val="160000"/>
              </a:lnSpc>
              <a:defRPr/>
            </a:pPr>
            <a:r>
              <a:rPr lang="ko-KR" altLang="en-US" sz="1800" b="1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핵심 키워드</a:t>
            </a:r>
            <a:r>
              <a:rPr lang="en-US" altLang="ko-KR" sz="1800" b="1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:</a:t>
            </a:r>
          </a:p>
          <a:p>
            <a:pPr marL="0" marR="0" indent="0" algn="l" latinLnBrk="1">
              <a:lnSpc>
                <a:spcPct val="160000"/>
              </a:lnSpc>
              <a:defRPr/>
            </a:pPr>
            <a:r>
              <a:rPr lang="en-US" altLang="ko-KR" sz="180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2</a:t>
            </a:r>
            <a:r>
              <a:rPr lang="ko-KR" altLang="en-US" sz="180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차시에서 중점적으로 다룰 핵심 키워드는 디지털활용시경험하는갈등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, </a:t>
            </a:r>
            <a:r>
              <a:rPr lang="ko-KR" altLang="en-US" sz="180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교사디지털역량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, </a:t>
            </a:r>
            <a:r>
              <a:rPr lang="ko-KR" altLang="en-US" sz="180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디지털역량점검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, </a:t>
            </a:r>
            <a:r>
              <a:rPr lang="ko-KR" altLang="en-US" sz="180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디지털활용어려움입니다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맑은 고딕"/>
                <a:ea typeface="맑은 고딕"/>
              </a:rPr>
              <a:t>. </a:t>
            </a:r>
            <a:endParaRPr lang="ko-KR" altLang="en-US" sz="1800" kern="0" spc="0">
              <a:solidFill>
                <a:srgbClr val="000000"/>
              </a:solidFill>
              <a:effectLst/>
              <a:latin typeface="함초롬바탕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/>
              <a:t>디지털이 유아교육에 필요한 요소로 자리 잡고 있지만</a:t>
            </a:r>
            <a:r>
              <a:rPr lang="en-US" altLang="ko-KR" b="0"/>
              <a:t>, </a:t>
            </a:r>
            <a:r>
              <a:rPr lang="ko-KR" altLang="en-US" b="0"/>
              <a:t>교사들은 여전히 여러 가지 고민과 어려움을 경험하고 있습니다</a:t>
            </a:r>
            <a:r>
              <a:rPr lang="en-US" altLang="ko-KR" b="0"/>
              <a:t>.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b="0"/>
              <a:t>중요한 것은 </a:t>
            </a:r>
            <a:r>
              <a:rPr lang="ko-KR" altLang="en-US" sz="1200" b="0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디지털 활용 과정에서 교사들이 겪는 갈등과 어려움은 </a:t>
            </a:r>
            <a:r>
              <a:rPr lang="ko-KR" altLang="en-US" sz="1200" b="0">
                <a:solidFill>
                  <a:srgbClr val="9B845F"/>
                </a:solidFill>
                <a:latin typeface="Pretendard"/>
                <a:ea typeface="Pretendard"/>
                <a:cs typeface="Pretendard"/>
              </a:rPr>
              <a:t>단순히 교사 개인적인 문제가 아니라는 것입니다</a:t>
            </a:r>
            <a:r>
              <a:rPr lang="en-US" altLang="ko-KR" sz="1200" b="0">
                <a:solidFill>
                  <a:srgbClr val="9B845F"/>
                </a:solidFill>
                <a:latin typeface="Pretendard"/>
                <a:ea typeface="Pretendard"/>
                <a:cs typeface="Pretendard"/>
              </a:rPr>
              <a:t>. 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sz="1200" b="0">
              <a:solidFill>
                <a:srgbClr val="9B845F"/>
              </a:solidFill>
              <a:latin typeface="Pretendard"/>
              <a:ea typeface="Pretendard"/>
              <a:cs typeface="Pretendard"/>
            </a:endParaRP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sz="1200" b="0">
                <a:solidFill>
                  <a:srgbClr val="9B845F"/>
                </a:solidFill>
                <a:latin typeface="Pretendard"/>
                <a:ea typeface="Pretendard"/>
                <a:cs typeface="Pretendard"/>
              </a:rPr>
              <a:t>교사들이 경험하는 갈등을 살펴볼까요</a:t>
            </a:r>
            <a:r>
              <a:rPr lang="en-US" altLang="ko-KR" sz="1200" b="0">
                <a:solidFill>
                  <a:srgbClr val="9B845F"/>
                </a:solidFill>
                <a:latin typeface="Pretendard"/>
                <a:ea typeface="Pretendard"/>
                <a:cs typeface="Pretendard"/>
              </a:rPr>
              <a:t>? </a:t>
            </a:r>
          </a:p>
          <a:p>
            <a:pPr lvl="0">
              <a:defRPr/>
            </a:pPr>
            <a:endParaRPr lang="en-US" altLang="ko-KR" b="0"/>
          </a:p>
          <a:p>
            <a:pPr>
              <a:buFont typeface="+mj-lt"/>
              <a:buAutoNum type="arabicPeriod"/>
              <a:defRPr/>
            </a:pPr>
            <a:r>
              <a:rPr lang="ko-KR" altLang="en-US" b="0"/>
              <a:t>유아의 디지털 과의존에 대한 우려</a:t>
            </a:r>
          </a:p>
          <a:p>
            <a:pPr>
              <a:buFont typeface="+mj-lt"/>
              <a:buNone/>
              <a:defRPr/>
            </a:pPr>
            <a:r>
              <a:rPr lang="ko-KR" altLang="en-US" b="0"/>
              <a:t>교사들은 디지털 콘텐츠가 교육에 필요하다고 느끼지만</a:t>
            </a:r>
            <a:r>
              <a:rPr lang="en-US" altLang="ko-KR" b="0"/>
              <a:t>, </a:t>
            </a:r>
            <a:r>
              <a:rPr lang="ko-KR" altLang="en-US" b="0"/>
              <a:t>어느 정도 선에서 제공해야 하는지에 대해 고민하고 있습니다</a:t>
            </a:r>
            <a:r>
              <a:rPr lang="en-US" altLang="ko-KR" b="0"/>
              <a:t>.</a:t>
            </a:r>
          </a:p>
          <a:p>
            <a:pPr>
              <a:buFont typeface="+mj-lt"/>
              <a:buNone/>
              <a:defRPr/>
            </a:pPr>
            <a:r>
              <a:rPr lang="ko-KR" altLang="en-US" b="0"/>
              <a:t>특히</a:t>
            </a:r>
            <a:r>
              <a:rPr lang="en-US" altLang="ko-KR" b="0"/>
              <a:t>, </a:t>
            </a:r>
            <a:r>
              <a:rPr lang="ko-KR" altLang="en-US" b="0"/>
              <a:t>유아들이 디지털 미디어에 과도하게 익숙해져 과의존할 위험을 우려하며</a:t>
            </a:r>
            <a:r>
              <a:rPr lang="en-US" altLang="ko-KR" b="0"/>
              <a:t>, </a:t>
            </a:r>
            <a:r>
              <a:rPr lang="ko-KR" altLang="en-US" b="0"/>
              <a:t>이를 어떻게 관리하고 조절할지에 대해 고민이 큽니다</a:t>
            </a:r>
            <a:r>
              <a:rPr lang="en-US" altLang="ko-KR" b="0"/>
              <a:t>.</a:t>
            </a:r>
          </a:p>
          <a:p>
            <a:pPr>
              <a:buFont typeface="+mj-lt"/>
              <a:buAutoNum type="arabicPeriod"/>
              <a:defRPr/>
            </a:pPr>
            <a:endParaRPr lang="en-US" altLang="ko-KR" b="0"/>
          </a:p>
          <a:p>
            <a:pPr>
              <a:buFont typeface="+mj-lt"/>
              <a:buNone/>
              <a:defRPr/>
            </a:pPr>
            <a:r>
              <a:rPr lang="en-US" altLang="ko-KR" b="0"/>
              <a:t>2. </a:t>
            </a:r>
            <a:r>
              <a:rPr lang="ko-KR" altLang="en-US" b="0"/>
              <a:t>디지털 콘텐츠 선별의 어려움과 교사 자신의 역량 한계</a:t>
            </a:r>
          </a:p>
          <a:p>
            <a:pPr>
              <a:buFont typeface="+mj-lt"/>
              <a:buNone/>
              <a:defRPr/>
            </a:pPr>
            <a:r>
              <a:rPr lang="ko-KR" altLang="en-US" b="0"/>
              <a:t>교사가 디지털 매체를 사용할 때</a:t>
            </a:r>
            <a:r>
              <a:rPr lang="en-US" altLang="ko-KR" b="0"/>
              <a:t>, </a:t>
            </a:r>
            <a:r>
              <a:rPr lang="ko-KR" altLang="en-US" b="0"/>
              <a:t>미리 계획하지 않고 즉석에서 검색한 콘텐츠가 교육적으로 적합하지 않은 내용을 포함할 수 있다는 문제가 있습니다</a:t>
            </a:r>
            <a:r>
              <a:rPr lang="en-US" altLang="ko-KR" b="0"/>
              <a:t>.</a:t>
            </a:r>
          </a:p>
          <a:p>
            <a:pPr>
              <a:buFont typeface="+mj-lt"/>
              <a:buNone/>
              <a:defRPr/>
            </a:pPr>
            <a:r>
              <a:rPr lang="ko-KR" altLang="en-US" b="0"/>
              <a:t>교육적 적합성을 위해 콘텐츠를 사전에 선별하는 것이 중요하지만</a:t>
            </a:r>
            <a:r>
              <a:rPr lang="en-US" altLang="ko-KR" b="0"/>
              <a:t>, </a:t>
            </a:r>
            <a:r>
              <a:rPr lang="ko-KR" altLang="en-US" b="0"/>
              <a:t>이를 항상 실천하기가 쉽지 않아 교사들은 갈등을 겪고 있습니다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ko-KR" altLang="en-US" b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+mj-lt"/>
              <a:buNone/>
              <a:defRPr/>
            </a:pPr>
            <a:r>
              <a:rPr lang="en-US" altLang="ko-KR" b="0">
                <a:latin typeface="+mn-ea"/>
                <a:ea typeface="+mn-ea"/>
              </a:rPr>
              <a:t>3. </a:t>
            </a:r>
            <a:r>
              <a:rPr lang="ko-KR" altLang="en-US" b="0">
                <a:latin typeface="+mn-ea"/>
                <a:ea typeface="+mn-ea"/>
              </a:rPr>
              <a:t>디지털 활용에 대한 오해</a:t>
            </a:r>
          </a:p>
          <a:p>
            <a:pPr>
              <a:buFont typeface="+mj-lt"/>
              <a:buNone/>
              <a:defRPr/>
            </a:pPr>
            <a:r>
              <a:rPr lang="ko-KR" altLang="en-US" b="0">
                <a:latin typeface="+mn-ea"/>
                <a:ea typeface="+mn-ea"/>
              </a:rPr>
              <a:t>학부모와 원장</a:t>
            </a:r>
            <a:r>
              <a:rPr lang="en-US" altLang="ko-KR" b="0">
                <a:latin typeface="+mn-ea"/>
                <a:ea typeface="+mn-ea"/>
              </a:rPr>
              <a:t>, </a:t>
            </a:r>
            <a:r>
              <a:rPr lang="ko-KR" altLang="en-US" b="0">
                <a:latin typeface="+mn-ea"/>
                <a:ea typeface="+mn-ea"/>
              </a:rPr>
              <a:t>원감은 교사가 수업 준비를 충분히 하지 않는다고 오해할 수 있습니다</a:t>
            </a:r>
            <a:r>
              <a:rPr lang="en-US" altLang="ko-KR" b="0">
                <a:latin typeface="+mn-ea"/>
                <a:ea typeface="+mn-ea"/>
              </a:rPr>
              <a:t>. </a:t>
            </a:r>
            <a:r>
              <a:rPr lang="ko-KR" altLang="en-US" b="0">
                <a:latin typeface="+mn-ea"/>
                <a:ea typeface="+mn-ea"/>
              </a:rPr>
              <a:t>특히 디지털이 전통적인 교구를 대체하는 것으로 보일 때 이러한 오해가 발생할 수 있습니다</a:t>
            </a:r>
            <a:r>
              <a:rPr lang="en-US" altLang="ko-KR" b="0">
                <a:latin typeface="+mn-ea"/>
                <a:ea typeface="+mn-ea"/>
              </a:rPr>
              <a:t>.</a:t>
            </a:r>
          </a:p>
          <a:p>
            <a:pPr>
              <a:buFont typeface="+mj-lt"/>
              <a:buNone/>
              <a:defRPr/>
            </a:pPr>
            <a:r>
              <a:rPr lang="ko-KR" altLang="en-US" b="0">
                <a:latin typeface="+mn-ea"/>
                <a:ea typeface="+mn-ea"/>
              </a:rPr>
              <a:t>예를 들어</a:t>
            </a:r>
            <a:r>
              <a:rPr lang="en-US" altLang="ko-KR" b="0">
                <a:latin typeface="+mn-ea"/>
                <a:ea typeface="+mn-ea"/>
              </a:rPr>
              <a:t>, </a:t>
            </a:r>
            <a:r>
              <a:rPr lang="ko-KR" altLang="en-US" b="0">
                <a:latin typeface="+mn-ea"/>
                <a:ea typeface="+mn-ea"/>
              </a:rPr>
              <a:t>유아들이 패드를 사용한 활동을 집에서 이야기할 때</a:t>
            </a:r>
            <a:r>
              <a:rPr lang="en-US" altLang="ko-KR" b="0">
                <a:latin typeface="+mn-ea"/>
                <a:ea typeface="+mn-ea"/>
              </a:rPr>
              <a:t>, </a:t>
            </a:r>
            <a:r>
              <a:rPr lang="ko-KR" altLang="en-US" b="0">
                <a:latin typeface="+mn-ea"/>
                <a:ea typeface="+mn-ea"/>
              </a:rPr>
              <a:t>학부모들은 왜 유치원에서 패드를 사용하는지 의아해하며 교사가 충분히 준비하지 않았다고 생각할 수도 있습니다</a:t>
            </a:r>
            <a:r>
              <a:rPr lang="en-US" altLang="ko-KR" b="0">
                <a:latin typeface="+mn-ea"/>
                <a:ea typeface="+mn-ea"/>
              </a:rPr>
              <a:t>.</a:t>
            </a:r>
          </a:p>
          <a:p>
            <a:pPr>
              <a:buFont typeface="+mj-lt"/>
              <a:buNone/>
              <a:defRPr/>
            </a:pPr>
            <a:endParaRPr lang="en-US" altLang="ko-KR" b="0">
              <a:latin typeface="+mn-ea"/>
              <a:ea typeface="+mn-ea"/>
            </a:endParaRPr>
          </a:p>
          <a:p>
            <a:pPr>
              <a:buFont typeface="+mj-lt"/>
              <a:buNone/>
              <a:defRPr/>
            </a:pPr>
            <a:r>
              <a:rPr lang="en-US" altLang="ko-KR" b="0">
                <a:latin typeface="+mn-ea"/>
                <a:ea typeface="+mn-ea"/>
              </a:rPr>
              <a:t>4. </a:t>
            </a:r>
            <a:r>
              <a:rPr lang="ko-KR" altLang="en-US" b="0">
                <a:latin typeface="+mn-ea"/>
                <a:ea typeface="+mn-ea"/>
              </a:rPr>
              <a:t>물리적 환경의 미흡</a:t>
            </a:r>
          </a:p>
          <a:p>
            <a:pPr>
              <a:buFont typeface="+mj-lt"/>
              <a:buNone/>
              <a:defRPr/>
            </a:pPr>
            <a:r>
              <a:rPr lang="ko-KR" altLang="en-US" b="0">
                <a:latin typeface="+mn-ea"/>
                <a:ea typeface="+mn-ea"/>
              </a:rPr>
              <a:t>디지털 기기와 와이파이 등 물리적 환경이 충분하지 않은 상황에서 교사들이 다양한 문제에 직면하게 됩니다</a:t>
            </a:r>
            <a:r>
              <a:rPr lang="en-US" altLang="ko-KR" b="0">
                <a:latin typeface="+mn-ea"/>
                <a:ea typeface="+mn-ea"/>
              </a:rPr>
              <a:t>.</a:t>
            </a:r>
          </a:p>
          <a:p>
            <a:pPr>
              <a:buFont typeface="+mj-lt"/>
              <a:buNone/>
              <a:defRPr/>
            </a:pPr>
            <a:r>
              <a:rPr lang="ko-KR" altLang="en-US" b="0">
                <a:latin typeface="+mn-ea"/>
                <a:ea typeface="+mn-ea"/>
              </a:rPr>
              <a:t>학급에 제한된 디지털 기기를 여러 유아가 함께 사용해야 하는 경우</a:t>
            </a:r>
            <a:r>
              <a:rPr lang="en-US" altLang="ko-KR" b="0">
                <a:latin typeface="+mn-ea"/>
                <a:ea typeface="+mn-ea"/>
              </a:rPr>
              <a:t>, </a:t>
            </a:r>
            <a:r>
              <a:rPr lang="ko-KR" altLang="en-US" b="0">
                <a:latin typeface="+mn-ea"/>
                <a:ea typeface="+mn-ea"/>
              </a:rPr>
              <a:t>시간과 기기 부족으로 인해 원활한 디지털 활동이 어려운 상황이 발생합니다</a:t>
            </a:r>
            <a:r>
              <a:rPr lang="en-US" altLang="ko-KR" b="0">
                <a:latin typeface="+mn-ea"/>
                <a:ea typeface="+mn-ea"/>
              </a:rPr>
              <a:t>.</a:t>
            </a:r>
          </a:p>
          <a:p>
            <a:pPr>
              <a:buFont typeface="+mj-lt"/>
              <a:buNone/>
              <a:defRPr/>
            </a:pPr>
            <a:endParaRPr lang="en-US" altLang="ko-KR" b="0">
              <a:latin typeface="+mn-ea"/>
              <a:ea typeface="+mn-ea"/>
            </a:endParaRPr>
          </a:p>
          <a:p>
            <a:pPr lvl="0">
              <a:defRPr/>
            </a:pPr>
            <a:r>
              <a:rPr lang="ko-KR" altLang="en-US" b="0">
                <a:latin typeface="+mn-ea"/>
                <a:ea typeface="+mn-ea"/>
              </a:rPr>
              <a:t>이처럼</a:t>
            </a:r>
            <a:r>
              <a:rPr lang="en-US" altLang="ko-KR" b="0">
                <a:latin typeface="+mn-ea"/>
                <a:ea typeface="+mn-ea"/>
              </a:rPr>
              <a:t>, </a:t>
            </a:r>
            <a:r>
              <a:rPr lang="ko-KR" altLang="en-US" b="0">
                <a:latin typeface="+mn-ea"/>
                <a:ea typeface="+mn-ea"/>
              </a:rPr>
              <a:t>교사들이 디지털 활용에서 겪는 다양한 갈등과 어려움이 존재합니다</a:t>
            </a:r>
            <a:r>
              <a:rPr lang="en-US" altLang="ko-KR" b="0">
                <a:latin typeface="+mn-ea"/>
                <a:ea typeface="+mn-ea"/>
              </a:rPr>
              <a:t>. </a:t>
            </a:r>
          </a:p>
          <a:p>
            <a:pPr lvl="0">
              <a:defRPr/>
            </a:pPr>
            <a:r>
              <a:rPr lang="ko-KR" altLang="en-US" b="0">
                <a:latin typeface="+mn-ea"/>
                <a:ea typeface="+mn-ea"/>
              </a:rPr>
              <a:t>디지털 콘텐츠 사용의 한계</a:t>
            </a:r>
            <a:r>
              <a:rPr lang="en-US" altLang="ko-KR" b="0">
                <a:latin typeface="+mn-ea"/>
                <a:ea typeface="+mn-ea"/>
              </a:rPr>
              <a:t>, </a:t>
            </a:r>
            <a:r>
              <a:rPr lang="ko-KR" altLang="en-US" b="0">
                <a:latin typeface="+mn-ea"/>
                <a:ea typeface="+mn-ea"/>
              </a:rPr>
              <a:t>학부모와 원장의 오해</a:t>
            </a:r>
            <a:r>
              <a:rPr lang="en-US" altLang="ko-KR" b="0">
                <a:latin typeface="+mn-ea"/>
                <a:ea typeface="+mn-ea"/>
              </a:rPr>
              <a:t>, </a:t>
            </a:r>
            <a:r>
              <a:rPr lang="ko-KR" altLang="en-US" b="0">
                <a:latin typeface="+mn-ea"/>
                <a:ea typeface="+mn-ea"/>
              </a:rPr>
              <a:t>물리적 환경의 부족 등 여러 문제들이 교사들에게 도전 과제가 되고 있습니다</a:t>
            </a:r>
            <a:r>
              <a:rPr lang="en-US" altLang="ko-KR" b="0">
                <a:latin typeface="+mn-ea"/>
                <a:ea typeface="+mn-ea"/>
              </a:rPr>
              <a:t>.</a:t>
            </a:r>
          </a:p>
          <a:p>
            <a:pPr lvl="0">
              <a:defRPr/>
            </a:pPr>
            <a:endParaRPr lang="en-US" altLang="ko-KR" b="0">
              <a:latin typeface="+mn-ea"/>
              <a:ea typeface="+mn-ea"/>
            </a:endParaRPr>
          </a:p>
          <a:p>
            <a:pPr lvl="0">
              <a:defRPr/>
            </a:pPr>
            <a:r>
              <a:rPr lang="ko-KR" altLang="en-US" b="0">
                <a:latin typeface="+mn-ea"/>
                <a:ea typeface="+mn-ea"/>
              </a:rPr>
              <a:t>이와 같은 갈등을 공감하시나요</a:t>
            </a:r>
            <a:r>
              <a:rPr lang="en-US" altLang="ko-KR" b="0">
                <a:latin typeface="+mn-ea"/>
                <a:ea typeface="+mn-ea"/>
              </a:rPr>
              <a:t>? </a:t>
            </a:r>
            <a:r>
              <a:rPr lang="ko-KR" altLang="en-US" b="0">
                <a:latin typeface="+mn-ea"/>
                <a:ea typeface="+mn-ea"/>
              </a:rPr>
              <a:t>혹은 이 외에도 다른 문제나 도전 과제가 있다고 느끼시나요</a:t>
            </a:r>
            <a:r>
              <a:rPr lang="en-US" altLang="ko-KR" b="0">
                <a:latin typeface="+mn-ea"/>
                <a:ea typeface="+mn-ea"/>
              </a:rPr>
              <a:t>? </a:t>
            </a:r>
          </a:p>
          <a:p>
            <a:pPr algn="l">
              <a:defRPr/>
            </a:pPr>
            <a:endParaRPr lang="en-US" altLang="ko-KR" b="0">
              <a:latin typeface="+mn-ea"/>
              <a:ea typeface="+mn-ea"/>
            </a:endParaRPr>
          </a:p>
          <a:p>
            <a:pPr algn="l">
              <a:lnSpc>
                <a:spcPct val="120000"/>
              </a:lnSpc>
              <a:buClr>
                <a:srgbClr val="4D4D4D"/>
              </a:buClr>
              <a:defRPr/>
            </a:pPr>
            <a:r>
              <a:rPr lang="ko-KR" altLang="en-US" b="0">
                <a:latin typeface="+mn-ea"/>
                <a:ea typeface="+mn-ea"/>
              </a:rPr>
              <a:t>이를 해결하기 위해서는 </a:t>
            </a:r>
            <a:r>
              <a:rPr lang="ko-KR" altLang="en-US" sz="1200" b="0">
                <a:solidFill>
                  <a:schemeClr val="bg1"/>
                </a:solidFill>
                <a:latin typeface="+mn-ea"/>
                <a:ea typeface="+mn-ea"/>
                <a:cs typeface="Pretendard SemiBold"/>
              </a:rPr>
              <a:t>교사들이 디지털 전환 시대에 맞는 전문성을 키우고</a:t>
            </a:r>
            <a:r>
              <a:rPr lang="en-US" altLang="ko-KR" sz="1200" b="0">
                <a:solidFill>
                  <a:schemeClr val="bg1"/>
                </a:solidFill>
                <a:latin typeface="+mn-ea"/>
                <a:ea typeface="+mn-ea"/>
                <a:cs typeface="Pretendard SemiBold"/>
              </a:rPr>
              <a:t>, </a:t>
            </a:r>
            <a:r>
              <a:rPr lang="ko-KR" altLang="en-US" sz="1200" b="0">
                <a:solidFill>
                  <a:schemeClr val="bg1"/>
                </a:solidFill>
                <a:latin typeface="+mn-ea"/>
                <a:ea typeface="+mn-ea"/>
                <a:cs typeface="Pretendard SemiBold"/>
              </a:rPr>
              <a:t>이러한 갈등과 어려움을 해결할 수 있도록 돕는 실질적인 방안을 모색하는 것이 무엇보다 중요합니다</a:t>
            </a:r>
            <a:r>
              <a:rPr lang="en-US" altLang="ko-KR" sz="1200" b="0">
                <a:solidFill>
                  <a:schemeClr val="bg1"/>
                </a:solidFill>
                <a:latin typeface="+mn-ea"/>
                <a:ea typeface="+mn-ea"/>
                <a:cs typeface="Pretendard SemiBold"/>
              </a:rPr>
              <a:t>.</a:t>
            </a:r>
          </a:p>
          <a:p>
            <a:pPr algn="l">
              <a:defRPr/>
            </a:pPr>
            <a:endParaRPr lang="en-US" altLang="ko-KR" b="0">
              <a:latin typeface="+mn-ea"/>
              <a:ea typeface="+mn-ea"/>
            </a:endParaRPr>
          </a:p>
          <a:p>
            <a:pPr lvl="0">
              <a:defRPr/>
            </a:pPr>
            <a:endParaRPr lang="en-US" altLang="ko-KR" b="0">
              <a:latin typeface="+mn-ea"/>
              <a:ea typeface="+mn-ea"/>
            </a:endParaRPr>
          </a:p>
          <a:p>
            <a:pPr lvl="0">
              <a:defRPr/>
            </a:pPr>
            <a:endParaRPr lang="ko-KR" altLang="en-US" b="0">
              <a:latin typeface="+mn-ea"/>
              <a:ea typeface="+mn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/>
              <a:t>앞서 살펴본 디지털 활용 과정에서 교사들이 겪는 갈등은 단순히 개인적인 문제가 아니며</a:t>
            </a:r>
            <a:r>
              <a:rPr lang="en-US" altLang="ko-KR" b="0"/>
              <a:t>, </a:t>
            </a:r>
            <a:r>
              <a:rPr lang="ko-KR" altLang="en-US" b="0"/>
              <a:t>디지털 시대의 교육 환경에서 새로운 과제로 나타납니다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이에 따라 교사의 전문성과 역량 강화를 요구합니다</a:t>
            </a:r>
            <a:r>
              <a:rPr lang="en-US" altLang="ko-KR" b="0"/>
              <a:t>. </a:t>
            </a:r>
            <a:r>
              <a:rPr lang="ko-KR" altLang="en-US" b="0"/>
              <a:t>이 점을 중심으로 교사 디지털 역량의 필요성과 그 개념을 살펴보겠습니다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en-US" altLang="ko-KR" b="0"/>
              <a:t>1.</a:t>
            </a:r>
            <a:r>
              <a:rPr lang="ko-KR" altLang="en-US" b="0"/>
              <a:t>미래 교육 전환의 필요성</a:t>
            </a:r>
            <a:br>
              <a:rPr lang="ko-KR" altLang="en-US" b="0"/>
            </a:br>
            <a:r>
              <a:rPr lang="ko-KR" altLang="en-US" b="0"/>
              <a:t>디지털 사회로의 변화에 대응하여 미래 환경에 적합한 교육을 제공하기 위해</a:t>
            </a:r>
            <a:r>
              <a:rPr lang="en-US" altLang="ko-KR" b="0"/>
              <a:t>, </a:t>
            </a:r>
            <a:r>
              <a:rPr lang="ko-KR" altLang="en-US" b="0"/>
              <a:t>교육 방식이 전환되어야 합니다</a:t>
            </a:r>
            <a:r>
              <a:rPr lang="en-US" altLang="ko-KR" b="0"/>
              <a:t>. </a:t>
            </a:r>
          </a:p>
          <a:p>
            <a:pPr>
              <a:buFont typeface="+mj-lt"/>
              <a:buNone/>
              <a:defRPr/>
            </a:pPr>
            <a:r>
              <a:rPr lang="ko-KR" altLang="en-US" b="0"/>
              <a:t>미래 인재 양성을 위해 교사들이 디지털 역량을 갖추는 것이 필수적입니다</a:t>
            </a:r>
            <a:r>
              <a:rPr lang="en-US" altLang="ko-KR" b="0"/>
              <a:t>.</a:t>
            </a:r>
          </a:p>
          <a:p>
            <a:pPr>
              <a:buFont typeface="+mj-lt"/>
              <a:buNone/>
              <a:defRPr/>
            </a:pPr>
            <a:endParaRPr lang="en-US" altLang="ko-KR" b="0"/>
          </a:p>
          <a:p>
            <a:pPr lvl="0">
              <a:defRPr/>
            </a:pPr>
            <a:r>
              <a:rPr lang="en-US" altLang="ko-KR" b="0"/>
              <a:t>2. </a:t>
            </a:r>
            <a:r>
              <a:rPr lang="ko-KR" altLang="en-US" b="0"/>
              <a:t>교사의 새로운 역할</a:t>
            </a:r>
            <a:br>
              <a:rPr lang="ko-KR" altLang="en-US" b="0"/>
            </a:br>
            <a:r>
              <a:rPr lang="ko-KR" altLang="en-US" b="0"/>
              <a:t>변화된 세상에서 유아들에게 적합한 디지털 교육을 제공하는 것이 교사의 중요한 역할로 떠오르고 있습니다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>
              <a:buFont typeface="+mj-lt"/>
              <a:buNone/>
              <a:defRPr/>
            </a:pPr>
            <a:r>
              <a:rPr lang="en-US" altLang="ko-KR" b="0"/>
              <a:t>3. </a:t>
            </a:r>
            <a:r>
              <a:rPr lang="ko-KR" altLang="en-US" b="0"/>
              <a:t>디지털 네이티브 유아의 요구</a:t>
            </a:r>
            <a:br>
              <a:rPr lang="ko-KR" altLang="en-US" b="0"/>
            </a:br>
            <a:r>
              <a:rPr lang="ko-KR" altLang="en-US" b="0"/>
              <a:t>오늘날 유아들은 디지털 네이티브로 성장하고 있습니다</a:t>
            </a:r>
            <a:r>
              <a:rPr lang="en-US" altLang="ko-KR" b="0"/>
              <a:t>. </a:t>
            </a:r>
          </a:p>
          <a:p>
            <a:pPr>
              <a:buFont typeface="+mj-lt"/>
              <a:buNone/>
              <a:defRPr/>
            </a:pPr>
            <a:r>
              <a:rPr lang="ko-KR" altLang="en-US" b="0"/>
              <a:t>이들의 요구를 충족시키기 위해 교사의 디지털 역량이 필수적이며</a:t>
            </a:r>
            <a:r>
              <a:rPr lang="en-US" altLang="ko-KR" b="0"/>
              <a:t>, </a:t>
            </a:r>
            <a:r>
              <a:rPr lang="ko-KR" altLang="en-US" b="0"/>
              <a:t>이를 통해 유아의 디지털 역량 함양을 지원할 수 있습니다</a:t>
            </a:r>
            <a:r>
              <a:rPr lang="en-US" altLang="ko-KR" b="0"/>
              <a:t>. </a:t>
            </a:r>
          </a:p>
          <a:p>
            <a:pPr>
              <a:buFont typeface="+mj-lt"/>
              <a:buNone/>
              <a:defRPr/>
            </a:pPr>
            <a:endParaRPr lang="en-US" altLang="ko-KR" b="0"/>
          </a:p>
          <a:p>
            <a:pPr>
              <a:buFont typeface="+mj-lt"/>
              <a:buNone/>
              <a:defRPr/>
            </a:pPr>
            <a:r>
              <a:rPr lang="en-US" altLang="ko-KR" b="0"/>
              <a:t>4. </a:t>
            </a:r>
            <a:r>
              <a:rPr lang="ko-KR" altLang="en-US" b="0"/>
              <a:t>디지털 역량 강화로 전문성 향상</a:t>
            </a:r>
            <a:br>
              <a:rPr lang="ko-KR" altLang="en-US" b="0"/>
            </a:br>
            <a:r>
              <a:rPr lang="ko-KR" altLang="en-US" b="0"/>
              <a:t>교사로서 디지털 역량을 강화하면 교육 전문성이 높아지고</a:t>
            </a:r>
            <a:r>
              <a:rPr lang="en-US" altLang="ko-KR" b="0"/>
              <a:t>, </a:t>
            </a:r>
            <a:r>
              <a:rPr lang="ko-KR" altLang="en-US" b="0"/>
              <a:t>미래형 교육과정을 효과적으로 운영할 수 있습니다</a:t>
            </a:r>
            <a:r>
              <a:rPr lang="en-US" altLang="ko-KR" b="0"/>
              <a:t>. </a:t>
            </a:r>
          </a:p>
          <a:p>
            <a:pPr>
              <a:buFont typeface="+mj-lt"/>
              <a:buNone/>
              <a:defRPr/>
            </a:pPr>
            <a:r>
              <a:rPr lang="ko-KR" altLang="en-US" b="0"/>
              <a:t>이는 교사의 성장 뿐만 아니라 유아들에게도 더 나은 교육 환경을 제공하는 데 기여할 것입니다</a:t>
            </a:r>
            <a:r>
              <a:rPr lang="en-US" altLang="ko-KR" b="0"/>
              <a:t>.</a:t>
            </a:r>
          </a:p>
          <a:p>
            <a:pPr>
              <a:buFont typeface="+mj-lt"/>
              <a:buNone/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디지털 역량은 교사들에게 필수적인 자질이 되었으며</a:t>
            </a:r>
            <a:r>
              <a:rPr lang="en-US" altLang="ko-KR" b="0"/>
              <a:t>, </a:t>
            </a:r>
            <a:r>
              <a:rPr lang="ko-KR" altLang="en-US" b="0"/>
              <a:t>이를 통해 교사들이 미래 교육 환경에서 유아들을 잘 지도할 수 있도록 준비하는 것이 중요합니다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endParaRPr lang="ko-KR" altLang="en-US" b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/>
              <a:t>앞서 교사 디지털 역량의 필요성에 대해 살펴보았습니다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그렇다면 교사 디지털 역량의 개념에 대해 알아보겠습니다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교사들은 단순히 디지털 매체를 이해하고 다루는 능력에 그치지 않고</a:t>
            </a:r>
            <a:r>
              <a:rPr lang="en-US" altLang="ko-KR" b="0"/>
              <a:t>, </a:t>
            </a:r>
            <a:r>
              <a:rPr lang="ko-KR" altLang="en-US" b="0"/>
              <a:t>디지털 네이티브의 교사로서 디지털 사회에서 살아가는 시민의 역할을 잘 수행해야 합니다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여기에는 권리와 의무를 다하는 것이 포함되며</a:t>
            </a:r>
            <a:r>
              <a:rPr lang="en-US" altLang="ko-KR" b="0"/>
              <a:t>, </a:t>
            </a:r>
            <a:r>
              <a:rPr lang="ko-KR" altLang="en-US" b="0"/>
              <a:t>교사의 책무는 점점 더 커지고 있습니다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특히 중요한 것은</a:t>
            </a:r>
            <a:r>
              <a:rPr lang="en-US" altLang="ko-KR" b="0"/>
              <a:t>, </a:t>
            </a:r>
            <a:r>
              <a:rPr lang="ko-KR" altLang="en-US" b="0"/>
              <a:t>교사들은 교육과 관련된 활동을 안정적이고 역동적으로 이끌어 나갈 수 있는 능력을 가져야 한다는 점입니다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이와 함께 디지털 웰빙</a:t>
            </a:r>
            <a:r>
              <a:rPr lang="en-US" altLang="ko-KR" b="0"/>
              <a:t>(Digital Wellbeing)</a:t>
            </a:r>
            <a:r>
              <a:rPr lang="ko-KR" altLang="en-US" b="0"/>
              <a:t>을 유지하고</a:t>
            </a:r>
            <a:r>
              <a:rPr lang="en-US" altLang="ko-KR" b="0"/>
              <a:t>, </a:t>
            </a:r>
            <a:r>
              <a:rPr lang="ko-KR" altLang="en-US" b="0"/>
              <a:t>지식</a:t>
            </a:r>
            <a:r>
              <a:rPr lang="en-US" altLang="ko-KR" b="0"/>
              <a:t>, </a:t>
            </a:r>
            <a:r>
              <a:rPr lang="ko-KR" altLang="en-US" b="0"/>
              <a:t>기술</a:t>
            </a:r>
            <a:r>
              <a:rPr lang="en-US" altLang="ko-KR" b="0"/>
              <a:t>, </a:t>
            </a:r>
            <a:r>
              <a:rPr lang="ko-KR" altLang="en-US" b="0"/>
              <a:t>태도의 균형을 맞추는 것이 매우 중요합니다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교사로서 우리는 이러한 역량을 갖추고 유아들에게 디지털 시대에 걸맞은 교육을 제공할 준비가 되어 있어야 합니다</a:t>
            </a:r>
            <a:r>
              <a:rPr lang="en-US" altLang="ko-KR" b="0"/>
              <a:t>. 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이제 이 개념을 바탕으로</a:t>
            </a:r>
            <a:r>
              <a:rPr lang="en-US" altLang="ko-KR" b="0"/>
              <a:t>, </a:t>
            </a:r>
            <a:r>
              <a:rPr lang="ko-KR" altLang="en-US" b="0"/>
              <a:t>디지털 역량을 구체적으로 알아보겠습니다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ko-KR" altLang="en-US" b="0"/>
          </a:p>
          <a:p>
            <a:pPr lvl="0">
              <a:defRPr/>
            </a:pPr>
            <a:endParaRPr lang="en-US" altLang="ko-KR" b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/>
              <a:t>다음으로 디지털 역량 구성 요소에 대해 살펴보겠습니다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먼저</a:t>
            </a:r>
            <a:r>
              <a:rPr lang="en-US" altLang="ko-KR" b="0"/>
              <a:t>, </a:t>
            </a:r>
            <a:r>
              <a:rPr lang="ko-KR" altLang="en-US" b="0"/>
              <a:t>교사의 디지털 역량은 유아의 배움</a:t>
            </a:r>
            <a:r>
              <a:rPr lang="en-US" altLang="ko-KR" b="0"/>
              <a:t>, </a:t>
            </a:r>
            <a:r>
              <a:rPr lang="ko-KR" altLang="en-US" b="0"/>
              <a:t>업무 수행</a:t>
            </a:r>
            <a:r>
              <a:rPr lang="en-US" altLang="ko-KR" b="0"/>
              <a:t>, </a:t>
            </a:r>
            <a:r>
              <a:rPr lang="ko-KR" altLang="en-US" b="0"/>
              <a:t>그리고 일상으로 나누어볼 수 있습니다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>
              <a:buFont typeface="Arial"/>
              <a:buNone/>
              <a:defRPr/>
            </a:pPr>
            <a:r>
              <a:rPr lang="ko-KR" altLang="en-US" b="0"/>
              <a:t>유아의 배움에서는 교사가 디지털 기기 및 자료 활용</a:t>
            </a:r>
            <a:r>
              <a:rPr lang="en-US" altLang="ko-KR" b="0"/>
              <a:t>, </a:t>
            </a:r>
            <a:r>
              <a:rPr lang="ko-KR" altLang="en-US" b="0"/>
              <a:t>디지털 기반 교수학습</a:t>
            </a:r>
            <a:r>
              <a:rPr lang="en-US" altLang="ko-KR" b="0"/>
              <a:t>, </a:t>
            </a:r>
            <a:r>
              <a:rPr lang="ko-KR" altLang="en-US" b="0"/>
              <a:t>디지털 기반 유아 이해 및 지원 역량을 통해 유아의 학습을 지원하는 것이 중요합니다</a:t>
            </a:r>
            <a:r>
              <a:rPr lang="en-US" altLang="ko-KR" b="0"/>
              <a:t>.</a:t>
            </a:r>
          </a:p>
          <a:p>
            <a:pPr>
              <a:buFont typeface="Arial"/>
              <a:buNone/>
              <a:defRPr/>
            </a:pPr>
            <a:r>
              <a:rPr lang="ko-KR" altLang="en-US" b="0"/>
              <a:t>업무 수행에서는 교사가 디지털 의사소통 및 활용 능력을 통해 학부모나 동료 교사들과의 협력적인 소통을 강화할 수 있어야 합니다</a:t>
            </a:r>
            <a:r>
              <a:rPr lang="en-US" altLang="ko-KR" b="0"/>
              <a:t>.</a:t>
            </a:r>
          </a:p>
          <a:p>
            <a:pPr>
              <a:buFont typeface="Arial"/>
              <a:buNone/>
              <a:defRPr/>
            </a:pPr>
            <a:r>
              <a:rPr lang="ko-KR" altLang="en-US" b="0"/>
              <a:t>일상에서는 디지털 시민의식과 디지털 문제해결 역량이 중요합니다</a:t>
            </a:r>
            <a:r>
              <a:rPr lang="en-US" altLang="ko-KR" b="0"/>
              <a:t>. </a:t>
            </a:r>
            <a:r>
              <a:rPr lang="ko-KR" altLang="en-US" b="0"/>
              <a:t>교사는 디지털 도구를 통해 사회적 책임을 다하고</a:t>
            </a:r>
            <a:r>
              <a:rPr lang="en-US" altLang="ko-KR" b="0"/>
              <a:t>, </a:t>
            </a:r>
            <a:r>
              <a:rPr lang="ko-KR" altLang="en-US" b="0"/>
              <a:t>발생하는 문제를 능동적으로 해결할 수 있어야 합니다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ko-KR" altLang="en-US" b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/>
              <a:t>디지털 기기 및 자료 활용</a:t>
            </a:r>
          </a:p>
          <a:p>
            <a:pPr lvl="0">
              <a:defRPr/>
            </a:pPr>
            <a:r>
              <a:rPr lang="ko-KR" altLang="en-US" b="0"/>
              <a:t>단순히 디지털 기기를 사용하는 능력을 넘어서</a:t>
            </a:r>
            <a:r>
              <a:rPr lang="en-US" altLang="ko-KR" b="0"/>
              <a:t>, </a:t>
            </a:r>
            <a:r>
              <a:rPr lang="ko-KR" altLang="en-US" b="0"/>
              <a:t>그 기기와 자료의 특성과 교육적 가치를 깊이 이해하는 것이 필수적입니다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교사는 디지털 기기가 단순한 도구가 아니라</a:t>
            </a:r>
            <a:r>
              <a:rPr lang="en-US" altLang="ko-KR" b="0"/>
              <a:t>, </a:t>
            </a:r>
            <a:r>
              <a:rPr lang="ko-KR" altLang="en-US" b="0"/>
              <a:t>유아들의 학습 경험을 확장하고 지원하는 중요한 자원이라는 점을 인식해야 합니다</a:t>
            </a:r>
            <a:r>
              <a:rPr lang="en-US" altLang="ko-KR" b="0"/>
              <a:t>. 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디지털 기반 교수학습</a:t>
            </a:r>
          </a:p>
          <a:p>
            <a:pPr lvl="0">
              <a:defRPr/>
            </a:pPr>
            <a:r>
              <a:rPr lang="ko-KR" altLang="en-US" b="0"/>
              <a:t>교사는 유아의 놀이와 활동을 지원하기 위해 적절한 디지털 매체를 선정하고 이를 제작하거나 활용하는 능력을 갖추어야 합니다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이는 교사가 각 유아의 발달 단계와 교육적 목표에 맞는 도구와 자료를 선택할 수 있어야 한다는 것을 의미합니다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디지털 기반 유아 이해 및 지원</a:t>
            </a:r>
          </a:p>
          <a:p>
            <a:pPr lvl="0">
              <a:defRPr/>
            </a:pPr>
            <a:r>
              <a:rPr lang="ko-KR" altLang="en-US" b="0"/>
              <a:t>디지털 기기를 활용해 유아의 활동을 관찰하고 기록하며</a:t>
            </a:r>
            <a:r>
              <a:rPr lang="en-US" altLang="ko-KR" b="0"/>
              <a:t>, </a:t>
            </a:r>
            <a:r>
              <a:rPr lang="ko-KR" altLang="en-US" b="0"/>
              <a:t>이를 기반으로 유아의 발달을 평가하고 이해하는 능력은 매우 중요합니다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이러한 과정을 통해 교사는 유아 개개인의 성향</a:t>
            </a:r>
            <a:r>
              <a:rPr lang="en-US" altLang="ko-KR" b="0"/>
              <a:t>, </a:t>
            </a:r>
            <a:r>
              <a:rPr lang="ko-KR" altLang="en-US" b="0"/>
              <a:t>흥미</a:t>
            </a:r>
            <a:r>
              <a:rPr lang="en-US" altLang="ko-KR" b="0"/>
              <a:t>, </a:t>
            </a:r>
            <a:r>
              <a:rPr lang="ko-KR" altLang="en-US" b="0"/>
              <a:t>발달 수준을 더 깊이 이해할 수 있으며</a:t>
            </a:r>
            <a:r>
              <a:rPr lang="en-US" altLang="ko-KR" b="0"/>
              <a:t>, </a:t>
            </a:r>
            <a:r>
              <a:rPr lang="ko-KR" altLang="en-US" b="0"/>
              <a:t>이를 바탕으로 교육과정의 질을 높일 수 있는 전략을 마련할 수 있습니다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이러한 디지털 역량들은 유치원 교사가 단순히 기술을 사용하는 수준을 넘어서</a:t>
            </a:r>
            <a:r>
              <a:rPr lang="en-US" altLang="ko-KR" b="0"/>
              <a:t>, </a:t>
            </a:r>
            <a:r>
              <a:rPr lang="ko-KR" altLang="en-US" b="0"/>
              <a:t>교육적 가치와 목표에 부합하는 방식으로 디지털 기기를 활용하는 데 필수적인 요소들입니다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endParaRPr lang="ko-KR" altLang="en-US" b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/>
              <a:t>유아들은 놀이를 통해 배워 나갑니다</a:t>
            </a:r>
            <a:r>
              <a:rPr lang="en-US" altLang="ko-KR" b="0"/>
              <a:t>. </a:t>
            </a:r>
            <a:r>
              <a:rPr lang="ko-KR" altLang="en-US" b="0"/>
              <a:t>이 때 교사는 디지털 기기 및 자료 활용</a:t>
            </a:r>
            <a:r>
              <a:rPr lang="en-US" altLang="ko-KR" b="0"/>
              <a:t>, </a:t>
            </a:r>
            <a:r>
              <a:rPr lang="ko-KR" altLang="en-US" b="0"/>
              <a:t>디지털 기반 교수학습</a:t>
            </a:r>
            <a:r>
              <a:rPr lang="en-US" altLang="ko-KR" b="0"/>
              <a:t>, </a:t>
            </a:r>
            <a:r>
              <a:rPr lang="ko-KR" altLang="en-US" b="0"/>
              <a:t>디지털 기반 유아 이해 및 지원 역량을 통해 유아의 학습을 지원할 수 있습니다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사례를 살펴볼까요</a:t>
            </a:r>
            <a:r>
              <a:rPr lang="en-US" altLang="ko-KR" b="0"/>
              <a:t>?</a:t>
            </a:r>
          </a:p>
          <a:p>
            <a:pPr lvl="0">
              <a:defRPr/>
            </a:pPr>
            <a:r>
              <a:rPr lang="ko-KR" altLang="en-US" b="0"/>
              <a:t>주말 지낸 이야기를 하며 동물원에 다녀온 친구의 이야기를 듣고 다른 유아들이 동물들을 보고 싶어 했습니다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실제로는 아니더라도 유치원에서 동물을 볼 수 있는 방법을 고민하는 유아를 위해 교사는 디지털 기기 및 자료 활용 역량</a:t>
            </a:r>
            <a:r>
              <a:rPr lang="en-US" altLang="ko-KR" b="0"/>
              <a:t>, </a:t>
            </a:r>
            <a:r>
              <a:rPr lang="ko-KR" altLang="en-US" b="0"/>
              <a:t>디지털 기반 교수학습 역량에</a:t>
            </a:r>
            <a:r>
              <a:rPr lang="en-US" altLang="ko-KR" b="0"/>
              <a:t> </a:t>
            </a:r>
            <a:r>
              <a:rPr lang="ko-KR" altLang="en-US" b="0"/>
              <a:t>기반하여 구글 </a:t>
            </a:r>
            <a:r>
              <a:rPr lang="en-US" altLang="ko-KR" b="0"/>
              <a:t>3D</a:t>
            </a:r>
            <a:r>
              <a:rPr lang="ko-KR" altLang="en-US" b="0"/>
              <a:t> 컨텐츠를 놀이에 적용할 수 있도록 기기 지원</a:t>
            </a:r>
            <a:r>
              <a:rPr lang="en-US" altLang="ko-KR" b="0"/>
              <a:t>, </a:t>
            </a:r>
            <a:r>
              <a:rPr lang="ko-KR" altLang="en-US" b="0"/>
              <a:t>플랫폼 소개</a:t>
            </a:r>
            <a:r>
              <a:rPr lang="en-US" altLang="ko-KR" b="0"/>
              <a:t>, </a:t>
            </a:r>
            <a:r>
              <a:rPr lang="ko-KR" altLang="en-US" b="0"/>
              <a:t>놀이 공유 등의 방법을 활용해 유아들이 동물을 </a:t>
            </a:r>
            <a:r>
              <a:rPr lang="en-US" altLang="ko-KR" b="0"/>
              <a:t>3D </a:t>
            </a:r>
            <a:r>
              <a:rPr lang="ko-KR" altLang="en-US" b="0"/>
              <a:t>화면으로 관찰하고 놀이할 수 있도록 지원하였습니다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/>
              <a:t>이후에도 놀이터나 숲에서도 구글 </a:t>
            </a:r>
            <a:r>
              <a:rPr lang="en-US" altLang="ko-KR"/>
              <a:t>3D</a:t>
            </a:r>
            <a:r>
              <a:rPr lang="ko-KR" altLang="en-US"/>
              <a:t>를 활용하여 생동감 있는 놀이를 지원하였습니다</a:t>
            </a:r>
            <a:r>
              <a:rPr lang="en-US" altLang="ko-KR"/>
              <a:t>.</a:t>
            </a:r>
          </a:p>
          <a:p>
            <a:pPr lvl="0">
              <a:defRPr/>
            </a:pPr>
            <a:r>
              <a:rPr lang="ko-KR" altLang="en-US"/>
              <a:t>이러한 과정에서 교사의 디지털 기반 유아 이해 및 지원 역량이 발휘되었습니다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또 다른 사례에서도 교사 디지털 역량을 찾아보겠습니다</a:t>
            </a:r>
            <a:r>
              <a:rPr lang="en-US" altLang="ko-KR"/>
              <a:t>. </a:t>
            </a:r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r>
              <a:rPr lang="ko-KR" altLang="en-US"/>
              <a:t>글자에 대한 흥미를 유지하고 확장하기 위해</a:t>
            </a:r>
            <a:r>
              <a:rPr lang="en-US" altLang="ko-KR"/>
              <a:t>, </a:t>
            </a:r>
            <a:r>
              <a:rPr lang="ko-KR" altLang="en-US"/>
              <a:t>교실을 넘어 유치원 전체에서 글자 찾기 활동을 하기로 했습니다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여러 매체 중 펜과 종이를 활용하는 방법은 유아마다 활동 시간의 차이가 크고</a:t>
            </a:r>
            <a:r>
              <a:rPr lang="en-US" altLang="ko-KR"/>
              <a:t>, </a:t>
            </a:r>
            <a:r>
              <a:rPr lang="ko-KR" altLang="en-US"/>
              <a:t>쓰기도구를 잡고 사용하는 데 어려움을 겪는 유아도 있어</a:t>
            </a:r>
            <a:r>
              <a:rPr lang="en-US" altLang="ko-KR"/>
              <a:t>, </a:t>
            </a:r>
            <a:r>
              <a:rPr lang="ko-KR" altLang="en-US"/>
              <a:t>모든 유아의 참여를 높일 수 있는 방법을 고민했습니다</a:t>
            </a:r>
            <a:r>
              <a:rPr lang="en-US" altLang="ko-KR"/>
              <a:t>.</a:t>
            </a:r>
          </a:p>
          <a:p>
            <a:pPr lvl="0">
              <a:defRPr/>
            </a:pPr>
            <a:r>
              <a:rPr lang="ko-KR" altLang="en-US"/>
              <a:t>그 결과</a:t>
            </a:r>
            <a:r>
              <a:rPr lang="en-US" altLang="ko-KR"/>
              <a:t>, </a:t>
            </a:r>
            <a:r>
              <a:rPr lang="ko-KR" altLang="en-US"/>
              <a:t>유아가 찾은 글자를 기록하고 공유하는 데 유용한 디지털 카메라를 활용하기로 했습니다</a:t>
            </a:r>
            <a:r>
              <a:rPr lang="en-US" altLang="ko-KR"/>
              <a:t>. </a:t>
            </a:r>
            <a:r>
              <a:rPr lang="ko-KR" altLang="en-US"/>
              <a:t>유치원에 숨겨진 글자를 찾아보는 놀이를 시작하였고</a:t>
            </a:r>
            <a:r>
              <a:rPr lang="en-US" altLang="ko-KR"/>
              <a:t>, </a:t>
            </a:r>
            <a:r>
              <a:rPr lang="ko-KR" altLang="en-US"/>
              <a:t>복도</a:t>
            </a:r>
            <a:r>
              <a:rPr lang="en-US" altLang="ko-KR"/>
              <a:t>, </a:t>
            </a:r>
            <a:r>
              <a:rPr lang="ko-KR" altLang="en-US"/>
              <a:t>강당</a:t>
            </a:r>
            <a:r>
              <a:rPr lang="en-US" altLang="ko-KR"/>
              <a:t>, </a:t>
            </a:r>
            <a:r>
              <a:rPr lang="ko-KR" altLang="en-US"/>
              <a:t>도서관 등 여러 공간에서 찾은 글자를 사진으로 남겼습니다</a:t>
            </a:r>
            <a:r>
              <a:rPr lang="en-US" altLang="ko-KR"/>
              <a:t>. </a:t>
            </a:r>
            <a:r>
              <a:rPr lang="ko-KR" altLang="en-US"/>
              <a:t>이후 디지털 카메라와 컴퓨터를 연결하여</a:t>
            </a:r>
            <a:r>
              <a:rPr lang="en-US" altLang="ko-KR"/>
              <a:t>, </a:t>
            </a:r>
            <a:r>
              <a:rPr lang="ko-KR" altLang="en-US"/>
              <a:t>내가 찾은 글자를 친구에게 소개하는 활동을 진행했습니다</a:t>
            </a:r>
            <a:r>
              <a:rPr lang="en-US" altLang="ko-KR"/>
              <a:t>.</a:t>
            </a:r>
          </a:p>
          <a:p>
            <a:pPr lvl="0">
              <a:defRPr/>
            </a:pPr>
            <a:r>
              <a:rPr lang="ko-KR" altLang="en-US"/>
              <a:t>디지털 카메라를 사용한 것은 교사의 디지털 기기 및 자료 활용 역량과 디지털 기반 유아 이해 및 지원 역량에 기반한 것이며</a:t>
            </a:r>
            <a:r>
              <a:rPr lang="en-US" altLang="ko-KR"/>
              <a:t>, </a:t>
            </a:r>
            <a:r>
              <a:rPr lang="ko-KR" altLang="en-US"/>
              <a:t>친구에게 소개하는 활동은 디지털 기반 교수학습 역량을 발휘한 사례라고 할 수 있습니다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디지털 의사소통 및 활용</a:t>
            </a:r>
          </a:p>
          <a:p>
            <a:pPr lvl="0">
              <a:defRPr/>
            </a:pPr>
            <a:r>
              <a:rPr lang="ko-KR" altLang="en-US"/>
              <a:t>디지털 의사소통 및 활용은 교사가 디지털 매체를 통해 학부모와 유아의 성장 과정을 공유하고</a:t>
            </a:r>
            <a:r>
              <a:rPr lang="en-US" altLang="ko-KR"/>
              <a:t>, </a:t>
            </a:r>
            <a:r>
              <a:rPr lang="ko-KR" altLang="en-US"/>
              <a:t>동료 교원과 협력하며</a:t>
            </a:r>
            <a:r>
              <a:rPr lang="en-US" altLang="ko-KR"/>
              <a:t>, </a:t>
            </a:r>
            <a:r>
              <a:rPr lang="ko-KR" altLang="en-US"/>
              <a:t>교육공동체와 효과적으로 소통할 수 있는 능력을 의미합니다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이를 통해 다양한 관점과 의견을 나누며 상호 이해를 증진할 수 있습니다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사례를 살펴볼까요</a:t>
            </a:r>
            <a:r>
              <a:rPr lang="en-US" altLang="ko-KR"/>
              <a:t>? </a:t>
            </a:r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r>
              <a:rPr lang="ko-KR" altLang="en-US"/>
              <a:t>교사들은 구글 드라이브를 유료로 결제하여 큰 용량의 클라우드를 활용하여 온라인 상에서의 협업 공감을 조성하였습니다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사진의 예시는 원드라이브 사용 모습입니다</a:t>
            </a:r>
            <a:r>
              <a:rPr lang="en-US" altLang="ko-KR"/>
              <a:t>. </a:t>
            </a:r>
            <a:r>
              <a:rPr lang="ko-KR" altLang="en-US"/>
              <a:t>이 외에도 구글 드라이브</a:t>
            </a:r>
            <a:r>
              <a:rPr lang="en-US" altLang="ko-KR"/>
              <a:t>, </a:t>
            </a:r>
            <a:r>
              <a:rPr lang="ko-KR" altLang="en-US"/>
              <a:t>네이버 웍스 등 가장 편리한 클라우드를 선택하여 사진</a:t>
            </a:r>
            <a:r>
              <a:rPr lang="en-US" altLang="ko-KR"/>
              <a:t>, </a:t>
            </a:r>
            <a:r>
              <a:rPr lang="ko-KR" altLang="en-US"/>
              <a:t>동영상</a:t>
            </a:r>
            <a:r>
              <a:rPr lang="en-US" altLang="ko-KR"/>
              <a:t>, </a:t>
            </a:r>
            <a:r>
              <a:rPr lang="ko-KR" altLang="en-US"/>
              <a:t>회의 자료 등을 체계적으로 공유하며 원내 교사들과의 협력적인 소통을 강화할 수 있습니다</a:t>
            </a:r>
            <a:r>
              <a:rPr lang="en-US" altLang="ko-KR"/>
              <a:t>. </a:t>
            </a:r>
            <a:r>
              <a:rPr lang="ko-KR" altLang="en-US"/>
              <a:t>이는 디지털 의사소통 및 활용 능력이 발휘된 것이라 할 수 있으며</a:t>
            </a:r>
            <a:r>
              <a:rPr lang="en-US" altLang="ko-KR"/>
              <a:t>, </a:t>
            </a:r>
            <a:r>
              <a:rPr lang="ko-KR" altLang="en-US"/>
              <a:t>업무 효율성을 높이고 팀워크를 발전시키는 데 긍정적인 영향을 미칠 수 있습니다</a:t>
            </a:r>
            <a:r>
              <a:rPr lang="en-US" altLang="ko-KR"/>
              <a:t>. </a:t>
            </a:r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/>
              <a:t>또한 디지털 기술이 급속히 발전하면서 교사들이 학부모 및 동료 교사들과 효과적으로 소통할 수 있는 능력은 더욱 중요한 역량이 되었습니다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특히 디지털 의사소통 및 활용은 교사들이 디지털 매체를 통해 교육공동체 구성원들과 적극적으로 소통하고 상호 이해를 도모할 수 있는 필수적인 요소로 자리 잡고 있습니다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b="0"/>
              <a:t>사례를 살펴볼까요</a:t>
            </a:r>
            <a:r>
              <a:rPr lang="en-US" altLang="ko-KR" b="0"/>
              <a:t>?</a:t>
            </a:r>
          </a:p>
          <a:p>
            <a:pPr lvl="0">
              <a:defRPr/>
            </a:pPr>
            <a:r>
              <a:rPr lang="ko-KR" altLang="en-US" b="0"/>
              <a:t>한 유치원에서는 가정연계 놀잇감 대여를 위하여 디지털 플랫폼인 패들렛을 개설하여</a:t>
            </a:r>
            <a:r>
              <a:rPr lang="en-US" altLang="ko-KR" b="0"/>
              <a:t>, </a:t>
            </a:r>
            <a:r>
              <a:rPr lang="ko-KR" altLang="en-US" b="0"/>
              <a:t>빌릴 수 있는 놀잇감을 목록화하고 학부모들이 원하는 놀잇감에 대여를 신청할 수 있도록 댓글 기능을 활성화하였습니다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또 놀잇감을 이용한 후기를 남겨 적극적으로 소통하고</a:t>
            </a:r>
            <a:r>
              <a:rPr lang="en-US" altLang="ko-KR" b="0"/>
              <a:t>, </a:t>
            </a:r>
            <a:r>
              <a:rPr lang="ko-KR" altLang="en-US" b="0"/>
              <a:t>가정에서의 경험을 공유할 수 있는 기회로 활용하였습니다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또 다른 유치원에서는 학부모 상담조사를 위해 온라인 설문조사를 활용하여</a:t>
            </a:r>
            <a:r>
              <a:rPr lang="en-US" altLang="ko-KR" b="0"/>
              <a:t>, </a:t>
            </a:r>
            <a:r>
              <a:rPr lang="ko-KR" altLang="en-US" b="0"/>
              <a:t>일정과 시간이 실시간으로 공유되어 학부모와의 상담을 위한 준비를 진행하는 사례를 볼 수 있습니다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이처럼 교육공동체인 학부모와 소통하기 위하여 패들렛</a:t>
            </a:r>
            <a:r>
              <a:rPr lang="en-US" altLang="ko-KR" b="0"/>
              <a:t>, </a:t>
            </a:r>
            <a:r>
              <a:rPr lang="ko-KR" altLang="en-US" b="0"/>
              <a:t>온라인 설문조사를 활용하여 실시간으로 소통하고 협력하는데 디지털을 활용한 것을 확인할 수 있습니다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endParaRPr lang="ko-KR" altLang="en-US" b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/>
              <a:t>디지털 시민의식</a:t>
            </a:r>
          </a:p>
          <a:p>
            <a:pPr lvl="0">
              <a:defRPr/>
            </a:pPr>
            <a:r>
              <a:rPr lang="ko-KR" altLang="en-US" b="0"/>
              <a:t>디지털 시민의식이란</a:t>
            </a:r>
            <a:r>
              <a:rPr lang="en-US" altLang="ko-KR" b="0"/>
              <a:t>, </a:t>
            </a:r>
            <a:r>
              <a:rPr lang="ko-KR" altLang="en-US" b="0"/>
              <a:t>교사가 디지털 매체를 사용할 때 단순한 기술적 활용을 넘어서 사회적 책임감을 가지고 행동하는 것을 말합니다</a:t>
            </a:r>
            <a:r>
              <a:rPr lang="en-US" altLang="ko-KR" b="0"/>
              <a:t>. </a:t>
            </a:r>
            <a:r>
              <a:rPr lang="ko-KR" altLang="en-US" b="0"/>
              <a:t>특히</a:t>
            </a:r>
            <a:r>
              <a:rPr lang="en-US" altLang="ko-KR" b="0"/>
              <a:t>, </a:t>
            </a:r>
            <a:r>
              <a:rPr lang="ko-KR" altLang="en-US" b="0"/>
              <a:t>저작권과 개인정보 보호와 같은 디지털 환경에서의 법적</a:t>
            </a:r>
            <a:r>
              <a:rPr lang="en-US" altLang="ko-KR" b="0"/>
              <a:t>·</a:t>
            </a:r>
            <a:r>
              <a:rPr lang="ko-KR" altLang="en-US" b="0"/>
              <a:t>윤리적 규칙을 준수하는 것이 중요합니다</a:t>
            </a:r>
            <a:r>
              <a:rPr lang="en-US" altLang="ko-KR" b="0"/>
              <a:t>. 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디지털 문제해결</a:t>
            </a:r>
          </a:p>
          <a:p>
            <a:pPr lvl="0">
              <a:defRPr/>
            </a:pPr>
            <a:r>
              <a:rPr lang="ko-KR" altLang="en-US" b="0"/>
              <a:t>디지털 문제해결은 교사가 디지털 매체를 사용하는 과정에서 발생하는 문제를 적극적으로 해결하는 역량을 말합니다</a:t>
            </a:r>
            <a:r>
              <a:rPr lang="en-US" altLang="ko-KR" b="0"/>
              <a:t>.</a:t>
            </a:r>
          </a:p>
          <a:p>
            <a:pPr lvl="0">
              <a:defRPr/>
            </a:pPr>
            <a:r>
              <a:rPr lang="en-US" altLang="ko-KR" b="0"/>
              <a:t> </a:t>
            </a:r>
            <a:r>
              <a:rPr lang="ko-KR" altLang="en-US" b="0"/>
              <a:t>교사는 교육 현장에서 디지털 도구를 사용하여 다양한 문제를 겪을 수 있으며</a:t>
            </a:r>
            <a:r>
              <a:rPr lang="en-US" altLang="ko-KR" b="0"/>
              <a:t>, </a:t>
            </a:r>
            <a:r>
              <a:rPr lang="ko-KR" altLang="en-US" b="0"/>
              <a:t>그 과정에서 효과적인 해결책을 찾는 것이 중요합니다</a:t>
            </a:r>
            <a:r>
              <a:rPr lang="en-US" altLang="ko-KR" b="0"/>
              <a:t>. 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endParaRPr lang="ko-KR" altLang="en-US" b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/>
              <a:t>유아들은 놀이를 통해 배워 나갑니다</a:t>
            </a:r>
            <a:r>
              <a:rPr lang="en-US" altLang="ko-KR" b="0"/>
              <a:t>. </a:t>
            </a:r>
            <a:r>
              <a:rPr lang="ko-KR" altLang="en-US" b="0"/>
              <a:t>이 때 교사는 디지털 기기 및 자료 활용</a:t>
            </a:r>
            <a:r>
              <a:rPr lang="en-US" altLang="ko-KR" b="0"/>
              <a:t>, </a:t>
            </a:r>
            <a:r>
              <a:rPr lang="ko-KR" altLang="en-US" b="0"/>
              <a:t>디지털 기반 교수학습</a:t>
            </a:r>
            <a:r>
              <a:rPr lang="en-US" altLang="ko-KR" b="0"/>
              <a:t>, </a:t>
            </a:r>
            <a:r>
              <a:rPr lang="ko-KR" altLang="en-US" b="0"/>
              <a:t>디지털 기반 유아 이해 및 지원 역량을 통해 유아의 학습을 지원할 수 있습니다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사례를 살펴볼까요</a:t>
            </a:r>
            <a:r>
              <a:rPr lang="en-US" altLang="ko-KR" b="0"/>
              <a:t>?</a:t>
            </a:r>
          </a:p>
          <a:p>
            <a:pPr lvl="0">
              <a:defRPr/>
            </a:pPr>
            <a:r>
              <a:rPr lang="ko-KR" altLang="en-US"/>
              <a:t>교사는 기관에서 유아의 사진을 활용할 때 가정에 동의서를 배부하여 초상권과 같은 민감한 개인정보가 노출되지 않도록 주의해야 합니다</a:t>
            </a:r>
            <a:r>
              <a:rPr lang="en-US" altLang="ko-KR"/>
              <a:t>.</a:t>
            </a:r>
          </a:p>
          <a:p>
            <a:pPr lvl="0">
              <a:defRPr/>
            </a:pPr>
            <a:r>
              <a:rPr lang="ko-KR" altLang="en-US"/>
              <a:t>사용하는 사진이 외부에 노출될 수 있다면 반드시 유아의 얼굴에 블러처리도 함께 해야 합니다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일상에서 경험하는 문제를 해결하기 위해 디지털을 활용할 수도 있습니다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우리 동네 보도블럭의 문제를 해결하기 위해 지역 공공기관 홈페이지에 건의할 수도 있습니다</a:t>
            </a:r>
            <a:r>
              <a:rPr lang="en-US" altLang="ko-KR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/>
              <a:t>이제 각 하위 영역이 어떤 문항과 연결되는지</a:t>
            </a:r>
            <a:r>
              <a:rPr lang="en-US" altLang="ko-KR" b="0"/>
              <a:t>, </a:t>
            </a:r>
            <a:r>
              <a:rPr lang="ko-KR" altLang="en-US" b="0"/>
              <a:t>그리고 그 결과가 무엇을 의미하는지 설명 드리겠습니다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첫 번째 영역은 디지털 기기 및 자료 활용입니다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이 요소는 교사가 유아의 놀이와 활동을 지원하기 위해 디지털 기기와 자료를 얼마나 효과적으로 사용하는지 평가합니다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두 번째 영역은 디지털 기반 교수학습입니다</a:t>
            </a:r>
            <a:r>
              <a:rPr lang="en-US" altLang="ko-KR" b="0"/>
              <a:t>. </a:t>
            </a:r>
            <a:r>
              <a:rPr lang="ko-KR" altLang="en-US" b="0"/>
              <a:t>교사가 디지털 도구를 활용해 유아의 교육적 활동을 어떻게 지원하고 콘텐츠를 제작하는지를 평가합니다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세 번째 영역은 디지털 기반 유아 이해 및 지원입니다</a:t>
            </a:r>
            <a:r>
              <a:rPr lang="en-US" altLang="ko-KR" b="0"/>
              <a:t>. </a:t>
            </a:r>
            <a:r>
              <a:rPr lang="ko-KR" altLang="en-US" b="0"/>
              <a:t>이 요소는 교사가 유아의 디지털 학습 활동을 얼마나 잘 이해하고 그에 맞춰 지원하는지를 평가합니다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네 번째 영역은 디지털 의사소통 및 협력입니다</a:t>
            </a:r>
            <a:r>
              <a:rPr lang="en-US" altLang="ko-KR" b="0"/>
              <a:t>. </a:t>
            </a:r>
            <a:r>
              <a:rPr lang="ko-KR" altLang="en-US" b="0"/>
              <a:t>교사가 동료 교사나 학부모와 디지털 도구를 통해 얼마나 원활하게 소통하고 협력하는지를 평가합니다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다섯 번째 영역은 디지털 시민의식입니다</a:t>
            </a:r>
            <a:r>
              <a:rPr lang="en-US" altLang="ko-KR" b="0"/>
              <a:t>. </a:t>
            </a:r>
            <a:r>
              <a:rPr lang="ko-KR" altLang="en-US" b="0"/>
              <a:t>교사가 저작권 준수</a:t>
            </a:r>
            <a:r>
              <a:rPr lang="en-US" altLang="ko-KR" b="0"/>
              <a:t>, </a:t>
            </a:r>
            <a:r>
              <a:rPr lang="ko-KR" altLang="en-US" b="0"/>
              <a:t>개인정보 보호</a:t>
            </a:r>
            <a:r>
              <a:rPr lang="en-US" altLang="ko-KR" b="0"/>
              <a:t>, </a:t>
            </a:r>
            <a:r>
              <a:rPr lang="ko-KR" altLang="en-US" b="0"/>
              <a:t>온라인 예절과 같은 윤리적 문제에 얼마나 민감하고 실천하는지 평가합니다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마지막 영역은 디지털 문제해결입니다</a:t>
            </a:r>
            <a:r>
              <a:rPr lang="en-US" altLang="ko-KR" b="0"/>
              <a:t>. </a:t>
            </a:r>
            <a:r>
              <a:rPr lang="ko-KR" altLang="en-US" b="0"/>
              <a:t>이 요소는 교사가 디지털 기기를 사용할 때 발생하는 문제를 어떻게 해결하는지 평가합니다</a:t>
            </a:r>
            <a:r>
              <a:rPr lang="en-US" altLang="ko-KR" b="0"/>
              <a:t>. 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endParaRPr lang="ko-KR" altLang="en-US" b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1"/>
              <a:t>유치원 교사의 디지털 역량 점검을 해 보겠습니다</a:t>
            </a:r>
            <a:r>
              <a:rPr lang="en-US" altLang="ko-KR" b="1"/>
              <a:t>. </a:t>
            </a:r>
          </a:p>
          <a:p>
            <a:pPr lvl="0">
              <a:defRPr/>
            </a:pPr>
            <a:r>
              <a:rPr lang="ko-KR" altLang="en-US"/>
              <a:t>자신의 디지털 역량을 점검하는 데 필요한 </a:t>
            </a:r>
            <a:r>
              <a:rPr lang="en-US" altLang="ko-KR"/>
              <a:t>30</a:t>
            </a:r>
            <a:r>
              <a:rPr lang="ko-KR" altLang="en-US"/>
              <a:t>개의 문항이 준비되어 있습니다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en-US" altLang="ko-KR"/>
          </a:p>
          <a:p>
            <a:pPr>
              <a:buFont typeface="Arial"/>
              <a:buChar char="•"/>
              <a:defRPr/>
            </a:pPr>
            <a:r>
              <a:rPr lang="ko-KR" altLang="en-US"/>
              <a:t>이 점검을 통해 교사로서 디지털 미디어를 어떻게 활용하고 있는지</a:t>
            </a:r>
            <a:r>
              <a:rPr lang="en-US" altLang="ko-KR"/>
              <a:t>, </a:t>
            </a:r>
            <a:r>
              <a:rPr lang="ko-KR" altLang="en-US"/>
              <a:t>그리고 어떤 부분에서 개선이 필요한지를 확인할 수 있습니다</a:t>
            </a:r>
            <a:r>
              <a:rPr lang="en-US" altLang="ko-KR"/>
              <a:t>.</a:t>
            </a:r>
          </a:p>
          <a:p>
            <a:pPr lvl="0">
              <a:defRPr/>
            </a:pPr>
            <a:r>
              <a:rPr lang="ko-KR" altLang="en-US"/>
              <a:t>자신의 현재 디지털 역량 수준을 파악하고</a:t>
            </a:r>
            <a:r>
              <a:rPr lang="en-US" altLang="ko-KR"/>
              <a:t>, </a:t>
            </a:r>
            <a:r>
              <a:rPr lang="ko-KR" altLang="en-US"/>
              <a:t>앞으로의 역량 강화 방향을 설정하는 데 유용한 자료가 될 것입니다</a:t>
            </a:r>
            <a:r>
              <a:rPr lang="en-US" altLang="ko-KR"/>
              <a:t>. </a:t>
            </a:r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20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1"/>
              <a:t>유치원 교사의 디지털 역량 점검을 해 보겠습니다</a:t>
            </a:r>
            <a:r>
              <a:rPr lang="en-US" altLang="ko-KR" b="1"/>
              <a:t>. </a:t>
            </a:r>
          </a:p>
          <a:p>
            <a:pPr lvl="0">
              <a:defRPr/>
            </a:pPr>
            <a:r>
              <a:rPr lang="ko-KR" altLang="en-US"/>
              <a:t>자신의 디지털 역량을 점검하는 데 필요한 </a:t>
            </a:r>
            <a:r>
              <a:rPr lang="en-US" altLang="ko-KR"/>
              <a:t>30</a:t>
            </a:r>
            <a:r>
              <a:rPr lang="ko-KR" altLang="en-US"/>
              <a:t>개의 문항이 준비되어 있습니다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en-US" altLang="ko-KR"/>
          </a:p>
          <a:p>
            <a:pPr>
              <a:buFont typeface="Arial"/>
              <a:buChar char="•"/>
              <a:defRPr/>
            </a:pPr>
            <a:r>
              <a:rPr lang="ko-KR" altLang="en-US"/>
              <a:t>이 점검을 통해 교사로서 디지털 미디어를 어떻게 활용하고 있는지</a:t>
            </a:r>
            <a:r>
              <a:rPr lang="en-US" altLang="ko-KR"/>
              <a:t>, </a:t>
            </a:r>
            <a:r>
              <a:rPr lang="ko-KR" altLang="en-US"/>
              <a:t>그리고 어떤 부분에서 개선이 필요한지를 확인할 수 있습니다</a:t>
            </a:r>
            <a:r>
              <a:rPr lang="en-US" altLang="ko-KR"/>
              <a:t>.</a:t>
            </a:r>
          </a:p>
          <a:p>
            <a:pPr lvl="0">
              <a:defRPr/>
            </a:pPr>
            <a:r>
              <a:rPr lang="ko-KR" altLang="en-US"/>
              <a:t>자신의 현재 디지털 역량 수준을 파악하고</a:t>
            </a:r>
            <a:r>
              <a:rPr lang="en-US" altLang="ko-KR"/>
              <a:t>, </a:t>
            </a:r>
            <a:r>
              <a:rPr lang="ko-KR" altLang="en-US"/>
              <a:t>앞으로의 역량 강화 방향을 설정하는 데 유용한 자료가 될 것입니다</a:t>
            </a:r>
            <a:r>
              <a:rPr lang="en-US" altLang="ko-KR"/>
              <a:t>. </a:t>
            </a:r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21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1"/>
              <a:t>유치원 교사의 디지털 역량 점검을 해 보겠습니다</a:t>
            </a:r>
            <a:r>
              <a:rPr lang="en-US" altLang="ko-KR" b="1"/>
              <a:t>. </a:t>
            </a:r>
          </a:p>
          <a:p>
            <a:pPr lvl="0">
              <a:defRPr/>
            </a:pPr>
            <a:r>
              <a:rPr lang="ko-KR" altLang="en-US"/>
              <a:t>자신의 디지털 역량을 점검하는 데 필요한 </a:t>
            </a:r>
            <a:r>
              <a:rPr lang="en-US" altLang="ko-KR"/>
              <a:t>30</a:t>
            </a:r>
            <a:r>
              <a:rPr lang="ko-KR" altLang="en-US"/>
              <a:t>개의 문항이 준비되어 있습니다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en-US" altLang="ko-KR"/>
          </a:p>
          <a:p>
            <a:pPr>
              <a:buFont typeface="Arial"/>
              <a:buChar char="•"/>
              <a:defRPr/>
            </a:pPr>
            <a:r>
              <a:rPr lang="ko-KR" altLang="en-US"/>
              <a:t>이 점검을 통해 교사로서 디지털 미디어를 어떻게 활용하고 있는지</a:t>
            </a:r>
            <a:r>
              <a:rPr lang="en-US" altLang="ko-KR"/>
              <a:t>, </a:t>
            </a:r>
            <a:r>
              <a:rPr lang="ko-KR" altLang="en-US"/>
              <a:t>그리고 어떤 부분에서 개선이 필요한지를 확인할 수 있습니다</a:t>
            </a:r>
            <a:r>
              <a:rPr lang="en-US" altLang="ko-KR"/>
              <a:t>.</a:t>
            </a:r>
          </a:p>
          <a:p>
            <a:pPr lvl="0">
              <a:defRPr/>
            </a:pPr>
            <a:r>
              <a:rPr lang="ko-KR" altLang="en-US"/>
              <a:t>자신의 현재 디지털 역량 수준을 파악하고</a:t>
            </a:r>
            <a:r>
              <a:rPr lang="en-US" altLang="ko-KR"/>
              <a:t>, </a:t>
            </a:r>
            <a:r>
              <a:rPr lang="ko-KR" altLang="en-US"/>
              <a:t>앞으로의 역량 강화 방향을 설정하는 데 유용한 자료가 될 것입니다</a:t>
            </a:r>
            <a:r>
              <a:rPr lang="en-US" altLang="ko-KR"/>
              <a:t>. </a:t>
            </a:r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22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이제 </a:t>
            </a:r>
            <a:r>
              <a:rPr lang="ko-KR" altLang="en-US" b="1"/>
              <a:t>디지털 역량 점검 결과</a:t>
            </a:r>
            <a:r>
              <a:rPr lang="ko-KR" altLang="en-US"/>
              <a:t>를 통해 자신의 현재 역량 상태를 확인해보겠습니다</a:t>
            </a:r>
            <a:r>
              <a:rPr lang="en-US" altLang="ko-KR"/>
              <a:t>. </a:t>
            </a:r>
          </a:p>
          <a:p>
            <a:pPr lvl="0">
              <a:defRPr/>
            </a:pPr>
            <a:endParaRPr lang="en-US" altLang="ko-KR"/>
          </a:p>
          <a:p>
            <a:pPr>
              <a:buFont typeface="Arial"/>
              <a:buChar char="•"/>
              <a:defRPr/>
            </a:pPr>
            <a:r>
              <a:rPr lang="ko-KR" altLang="en-US" b="1"/>
              <a:t>문항별 점수</a:t>
            </a:r>
            <a:r>
              <a:rPr lang="ko-KR" altLang="en-US"/>
              <a:t>를 바탕으로</a:t>
            </a:r>
            <a:r>
              <a:rPr lang="en-US" altLang="ko-KR"/>
              <a:t>, </a:t>
            </a:r>
            <a:r>
              <a:rPr lang="ko-KR" altLang="en-US"/>
              <a:t>각 디지털 역량 요소에 대해 자신의 현재 상태를 평가할 수 있습니다</a:t>
            </a:r>
            <a:r>
              <a:rPr lang="en-US" altLang="ko-KR"/>
              <a:t>.</a:t>
            </a:r>
          </a:p>
          <a:p>
            <a:pPr>
              <a:buFont typeface="Arial"/>
              <a:buChar char="•"/>
              <a:defRPr/>
            </a:pPr>
            <a:r>
              <a:rPr lang="en-US" altLang="ko-KR" b="1"/>
              <a:t>1.0 ~ 2.9</a:t>
            </a:r>
            <a:r>
              <a:rPr lang="ko-KR" altLang="en-US" b="1"/>
              <a:t>점</a:t>
            </a:r>
            <a:r>
              <a:rPr lang="en-US" altLang="ko-KR"/>
              <a:t>: </a:t>
            </a:r>
            <a:r>
              <a:rPr lang="ko-KR" altLang="en-US"/>
              <a:t>해당 역량이 낮은 상태로</a:t>
            </a:r>
            <a:r>
              <a:rPr lang="en-US" altLang="ko-KR"/>
              <a:t>, </a:t>
            </a:r>
            <a:r>
              <a:rPr lang="ko-KR" altLang="en-US"/>
              <a:t>기초적인 학습과 연습이 필요합니다</a:t>
            </a:r>
            <a:r>
              <a:rPr lang="en-US" altLang="ko-KR"/>
              <a:t>. </a:t>
            </a:r>
          </a:p>
          <a:p>
            <a:pPr>
              <a:buFont typeface="Arial"/>
              <a:buChar char="•"/>
              <a:defRPr/>
            </a:pPr>
            <a:r>
              <a:rPr lang="ko-KR" altLang="en-US"/>
              <a:t>이 영역에서 필요한 기본 기술과 지식을 학습할 수 있는 자료를 활용해 보세요</a:t>
            </a:r>
            <a:r>
              <a:rPr lang="en-US" altLang="ko-KR"/>
              <a:t>. </a:t>
            </a:r>
            <a:r>
              <a:rPr lang="ko-KR" altLang="en-US"/>
              <a:t>다음 장에 영역 별 학습할 수 있는 차시가 제시되어 있습니다</a:t>
            </a:r>
            <a:r>
              <a:rPr lang="en-US" altLang="ko-KR"/>
              <a:t>. </a:t>
            </a:r>
          </a:p>
          <a:p>
            <a:pPr>
              <a:buFont typeface="Arial"/>
              <a:buChar char="•"/>
              <a:defRPr/>
            </a:pPr>
            <a:r>
              <a:rPr lang="en-US" altLang="ko-KR" b="1"/>
              <a:t>3.0 ~ 3.9</a:t>
            </a:r>
            <a:r>
              <a:rPr lang="ko-KR" altLang="en-US" b="1"/>
              <a:t>점</a:t>
            </a:r>
            <a:r>
              <a:rPr lang="en-US" altLang="ko-KR"/>
              <a:t>: </a:t>
            </a:r>
            <a:r>
              <a:rPr lang="ko-KR" altLang="en-US"/>
              <a:t>평균적인 수준으로</a:t>
            </a:r>
            <a:r>
              <a:rPr lang="en-US" altLang="ko-KR"/>
              <a:t>, </a:t>
            </a:r>
            <a:r>
              <a:rPr lang="ko-KR" altLang="en-US"/>
              <a:t>지속적인 학습과 활용을 통해 더 높은 역량 강화가 기대됩니다</a:t>
            </a:r>
            <a:r>
              <a:rPr lang="en-US" altLang="ko-KR"/>
              <a:t>. </a:t>
            </a:r>
          </a:p>
          <a:p>
            <a:pPr>
              <a:buFont typeface="Arial"/>
              <a:buChar char="•"/>
              <a:defRPr/>
            </a:pPr>
            <a:r>
              <a:rPr lang="ko-KR" altLang="en-US"/>
              <a:t>해당 영역을 조금 더 자주 활용하고</a:t>
            </a:r>
            <a:r>
              <a:rPr lang="en-US" altLang="ko-KR"/>
              <a:t>, </a:t>
            </a:r>
            <a:r>
              <a:rPr lang="ko-KR" altLang="en-US"/>
              <a:t>심화 학습의 기회를 찾아보세요</a:t>
            </a:r>
            <a:r>
              <a:rPr lang="en-US" altLang="ko-KR"/>
              <a:t>.</a:t>
            </a:r>
          </a:p>
          <a:p>
            <a:pPr>
              <a:buFont typeface="Arial"/>
              <a:buChar char="•"/>
              <a:defRPr/>
            </a:pPr>
            <a:r>
              <a:rPr lang="en-US" altLang="ko-KR" b="1"/>
              <a:t>4.0 ~ 5.0</a:t>
            </a:r>
            <a:r>
              <a:rPr lang="ko-KR" altLang="en-US" b="1"/>
              <a:t>점</a:t>
            </a:r>
            <a:r>
              <a:rPr lang="en-US" altLang="ko-KR"/>
              <a:t>: </a:t>
            </a:r>
            <a:r>
              <a:rPr lang="ko-KR" altLang="en-US"/>
              <a:t>해당 영역에서 강점이 있는 상태입니다</a:t>
            </a:r>
            <a:r>
              <a:rPr lang="en-US" altLang="ko-KR"/>
              <a:t>. </a:t>
            </a:r>
            <a:r>
              <a:rPr lang="ko-KR" altLang="en-US"/>
              <a:t>적극적으로 활용하고</a:t>
            </a:r>
            <a:r>
              <a:rPr lang="en-US" altLang="ko-KR"/>
              <a:t>, </a:t>
            </a:r>
            <a:r>
              <a:rPr lang="ko-KR" altLang="en-US"/>
              <a:t>동료 교사와 협력하여 이 강점을 공유할 수 있습니다</a:t>
            </a:r>
            <a:r>
              <a:rPr lang="en-US" altLang="ko-KR"/>
              <a:t>. </a:t>
            </a:r>
            <a:r>
              <a:rPr lang="ko-KR" altLang="en-US"/>
              <a:t>자신의 경험을 바탕으로 해당 역량을 심화시키고</a:t>
            </a:r>
            <a:r>
              <a:rPr lang="en-US" altLang="ko-KR"/>
              <a:t>, </a:t>
            </a:r>
            <a:r>
              <a:rPr lang="ko-KR" altLang="en-US"/>
              <a:t>동료 교사와 협력 기회를 늘리세요</a:t>
            </a:r>
            <a:r>
              <a:rPr lang="en-US" altLang="ko-KR"/>
              <a:t>.</a:t>
            </a:r>
          </a:p>
          <a:p>
            <a:pPr>
              <a:buFont typeface="Arial"/>
              <a:buChar char="•"/>
              <a:defRPr/>
            </a:pPr>
            <a:endParaRPr lang="en-US" altLang="ko-KR"/>
          </a:p>
          <a:p>
            <a:pPr lvl="0">
              <a:defRPr/>
            </a:pPr>
            <a:r>
              <a:rPr lang="ko-KR" altLang="en-US"/>
              <a:t>또한</a:t>
            </a:r>
            <a:r>
              <a:rPr lang="en-US" altLang="ko-KR"/>
              <a:t>, </a:t>
            </a:r>
            <a:r>
              <a:rPr lang="ko-KR" altLang="en-US" b="1"/>
              <a:t>일정 기간 후 동일한 점검을 다시 수행</a:t>
            </a:r>
            <a:r>
              <a:rPr lang="ko-KR" altLang="en-US"/>
              <a:t>하여 자신의 역량 변화를 확인하고 발전 정도를 평가해보는 것도 좋은 방법입니다</a:t>
            </a:r>
            <a:r>
              <a:rPr lang="en-US" altLang="ko-KR"/>
              <a:t>. </a:t>
            </a:r>
            <a:r>
              <a:rPr lang="ko-KR" altLang="en-US"/>
              <a:t>이를 통해 지속적인 성장과 개선을 이룰 수 있을 것입니다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23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1"/>
              <a:t>점검 결과에 따른 디지털 역량 강화를 위한 학습 계획을 세워보세요</a:t>
            </a:r>
            <a:r>
              <a:rPr lang="en-US" altLang="ko-KR" b="1"/>
              <a:t>. </a:t>
            </a:r>
          </a:p>
          <a:p>
            <a:pPr lvl="0">
              <a:defRPr/>
            </a:pPr>
            <a:endParaRPr lang="en-US" altLang="ko-KR" b="1"/>
          </a:p>
          <a:p>
            <a:pPr lvl="0">
              <a:defRPr/>
            </a:pPr>
            <a:r>
              <a:rPr lang="ko-KR" altLang="en-US" b="1"/>
              <a:t>주제별로 차시가 구성</a:t>
            </a:r>
            <a:r>
              <a:rPr lang="ko-KR" altLang="en-US"/>
              <a:t>되어 있으며</a:t>
            </a:r>
            <a:r>
              <a:rPr lang="en-US" altLang="ko-KR"/>
              <a:t>, </a:t>
            </a:r>
            <a:r>
              <a:rPr lang="ko-KR" altLang="en-US"/>
              <a:t>각 차시에서는 디지털 역량을 구성하는 다양한 영역들을 다룹니다</a:t>
            </a:r>
            <a:r>
              <a:rPr lang="en-US" altLang="ko-KR"/>
              <a:t>.</a:t>
            </a:r>
          </a:p>
          <a:p>
            <a:pPr>
              <a:buFont typeface="Arial"/>
              <a:buNone/>
              <a:defRPr/>
            </a:pPr>
            <a:r>
              <a:rPr lang="ko-KR" altLang="en-US"/>
              <a:t>표의 </a:t>
            </a:r>
            <a:r>
              <a:rPr lang="en-US" altLang="ko-KR" b="1"/>
              <a:t>＂○＂ </a:t>
            </a:r>
            <a:r>
              <a:rPr lang="ko-KR" altLang="en-US" b="1"/>
              <a:t>표시</a:t>
            </a:r>
            <a:r>
              <a:rPr lang="ko-KR" altLang="en-US"/>
              <a:t>는 해당 차시에서 중점적으로 다루는 역량 영역을 나타내며</a:t>
            </a:r>
            <a:r>
              <a:rPr lang="en-US" altLang="ko-KR"/>
              <a:t>, </a:t>
            </a:r>
            <a:r>
              <a:rPr lang="ko-KR" altLang="en-US"/>
              <a:t>이를 통해 각 영역이 어떤 차시에서 강화될 수 있는지 알 수 있습니다</a:t>
            </a:r>
            <a:r>
              <a:rPr lang="en-US" altLang="ko-KR"/>
              <a:t>.</a:t>
            </a:r>
          </a:p>
          <a:p>
            <a:pPr>
              <a:buFont typeface="Arial"/>
              <a:buNone/>
              <a:defRPr/>
            </a:pPr>
            <a:endParaRPr lang="en-US" altLang="ko-KR"/>
          </a:p>
          <a:p>
            <a:pPr lvl="0">
              <a:defRPr/>
            </a:pPr>
            <a:r>
              <a:rPr lang="ko-KR" altLang="en-US"/>
              <a:t>예를 들어</a:t>
            </a:r>
            <a:r>
              <a:rPr lang="en-US" altLang="ko-KR"/>
              <a:t>:</a:t>
            </a:r>
          </a:p>
          <a:p>
            <a:pPr>
              <a:buFont typeface="Arial"/>
              <a:buNone/>
              <a:defRPr/>
            </a:pPr>
            <a:r>
              <a:rPr lang="ko-KR" altLang="en-US"/>
              <a:t>디지털 기반 유아 이해 및 지원 영역을 강화하기 위해서는 </a:t>
            </a:r>
            <a:r>
              <a:rPr lang="en-US" altLang="ko-KR"/>
              <a:t>3</a:t>
            </a:r>
            <a:r>
              <a:rPr lang="ko-KR" altLang="en-US"/>
              <a:t>차시</a:t>
            </a:r>
            <a:r>
              <a:rPr lang="en-US" altLang="ko-KR"/>
              <a:t>, 7</a:t>
            </a:r>
            <a:r>
              <a:rPr lang="ko-KR" altLang="en-US"/>
              <a:t>차시를 학습할 수 있습니다</a:t>
            </a:r>
            <a:r>
              <a:rPr lang="en-US" altLang="ko-KR"/>
              <a:t>. </a:t>
            </a:r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24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다음은 </a:t>
            </a:r>
            <a:r>
              <a:rPr lang="ko-KR" altLang="en-US" b="1"/>
              <a:t>디지털 역량 점검 결과를 </a:t>
            </a:r>
            <a:r>
              <a:rPr lang="ko-KR" altLang="en-US"/>
              <a:t>공유하는 시간입니다</a:t>
            </a:r>
            <a:r>
              <a:rPr lang="en-US" altLang="ko-KR"/>
              <a:t>.</a:t>
            </a:r>
            <a:br>
              <a:rPr lang="en-US" altLang="ko-KR"/>
            </a:br>
            <a:r>
              <a:rPr lang="ko-KR" altLang="en-US"/>
              <a:t>교사들과 </a:t>
            </a:r>
            <a:r>
              <a:rPr lang="ko-KR" altLang="en-US" b="1"/>
              <a:t>각자의 결과를 나누며 자신의 강점과 약점을 이야기 나누어 보세요</a:t>
            </a:r>
            <a:r>
              <a:rPr lang="en-US" altLang="ko-KR" b="1"/>
              <a:t>. </a:t>
            </a:r>
          </a:p>
          <a:p>
            <a:pPr lvl="0">
              <a:defRPr/>
            </a:pPr>
            <a:r>
              <a:rPr lang="ko-KR" altLang="en-US" b="1"/>
              <a:t>또한 이를 바탕으로 강점을 활용하는 방안과 약점을 보완할 수 있는 방안을 생각해보세요</a:t>
            </a:r>
            <a:r>
              <a:rPr lang="en-US" altLang="ko-KR" b="1"/>
              <a:t>. 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26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1"/>
              <a:t>디지털 활용 시 겪는 어려움에 대한 경험을 </a:t>
            </a:r>
            <a:r>
              <a:rPr lang="ko-KR" altLang="en-US"/>
              <a:t>나누어보겠습니다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 b="1"/>
              <a:t>다음의 질문에 대해 자유롭게 이야기 나누어 보세요</a:t>
            </a:r>
            <a:r>
              <a:rPr lang="en-US" altLang="ko-KR" b="1"/>
              <a:t>. 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27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28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9228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8585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7945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0955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556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7291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1990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7780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0548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6703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297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Box 13">
            <a:extLst>
              <a:ext uri="{FF2B5EF4-FFF2-40B4-BE49-F238E27FC236}">
                <a16:creationId xmlns:a16="http://schemas.microsoft.com/office/drawing/2014/main" id="{A445EFB9-FD4C-8214-8BB8-D68D588CFF43}"/>
              </a:ext>
            </a:extLst>
          </p:cNvPr>
          <p:cNvSpPr txBox="1"/>
          <p:nvPr userDrawn="1"/>
        </p:nvSpPr>
        <p:spPr>
          <a:xfrm>
            <a:off x="774700" y="0"/>
            <a:ext cx="10058400" cy="1143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0" lvl="0" indent="0" algn="l">
              <a:lnSpc>
                <a:spcPct val="98770"/>
              </a:lnSpc>
              <a:buNone/>
            </a:pPr>
            <a:r>
              <a:rPr lang="en-US" altLang="ko-KR" sz="4800" b="0" i="0" u="none" strike="noStrike" spc="-400" dirty="0">
                <a:solidFill>
                  <a:srgbClr val="4D4D4D"/>
                </a:solidFill>
                <a:ea typeface="Pretendard ExtraBold" panose="02000903000000020004" pitchFamily="50" charset="-127"/>
              </a:rPr>
              <a:t> </a:t>
            </a:r>
            <a:endParaRPr lang="ko-KR" altLang="ko-KR" sz="4800" b="0" i="0" u="none" strike="noStrike" spc="-400" dirty="0">
              <a:solidFill>
                <a:srgbClr val="4D4D4D"/>
              </a:solidFill>
              <a:ea typeface="Pretendard ExtraBold" panose="020009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8788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그림 4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그림 30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1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그림 31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그림 25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1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1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그림 5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그림 3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그림 50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그림 65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그림 30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1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그림 1026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그림 59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그림 39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그림 39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1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텍스트, 스크린샷, 폰트, 번호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B0FE0CF7-D5E7-A3E5-F29F-82002102BB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그림 4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그림 7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1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사용자 지정 24">
      <a:dk1>
        <a:sysClr val="windowText" lastClr="000000"/>
      </a:dk1>
      <a:lt1>
        <a:sysClr val="window" lastClr="FFFFFF"/>
      </a:lt1>
      <a:dk2>
        <a:srgbClr val="1F497D"/>
      </a:dk2>
      <a:lt2>
        <a:srgbClr val="FFFDF7"/>
      </a:lt2>
      <a:accent1>
        <a:srgbClr val="BCAC92"/>
      </a:accent1>
      <a:accent2>
        <a:srgbClr val="EFF2E8"/>
      </a:accent2>
      <a:accent3>
        <a:srgbClr val="939C7F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5">
      <a:majorFont>
        <a:latin typeface="Pretendard SemiBold"/>
        <a:ea typeface="Pretendard SemiBold"/>
        <a:cs typeface=""/>
      </a:majorFont>
      <a:minorFont>
        <a:latin typeface="Pretendard Medium"/>
        <a:ea typeface="Pretendard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사용자 지정 24">
      <a:dk1>
        <a:sysClr val="windowText" lastClr="000000"/>
      </a:dk1>
      <a:lt1>
        <a:sysClr val="window" lastClr="FFFFFF"/>
      </a:lt1>
      <a:dk2>
        <a:srgbClr val="1F497D"/>
      </a:dk2>
      <a:lt2>
        <a:srgbClr val="FFFDF7"/>
      </a:lt2>
      <a:accent1>
        <a:srgbClr val="BCAC92"/>
      </a:accent1>
      <a:accent2>
        <a:srgbClr val="EFF2E8"/>
      </a:accent2>
      <a:accent3>
        <a:srgbClr val="939C7F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5">
      <a:majorFont>
        <a:latin typeface="Pretendard SemiBold"/>
        <a:ea typeface="Pretendard SemiBold"/>
        <a:cs typeface=""/>
      </a:majorFont>
      <a:minorFont>
        <a:latin typeface="Pretendard Medium"/>
        <a:ea typeface="Pretendard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2247</Words>
  <Application>Microsoft Office PowerPoint</Application>
  <PresentationFormat>사용자 지정</PresentationFormat>
  <Paragraphs>206</Paragraphs>
  <Slides>28</Slides>
  <Notes>26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28</vt:i4>
      </vt:variant>
    </vt:vector>
  </HeadingPairs>
  <TitlesOfParts>
    <vt:vector size="36" baseType="lpstr">
      <vt:lpstr>Arial</vt:lpstr>
      <vt:lpstr>Pretendard</vt:lpstr>
      <vt:lpstr>Pretendard Medium</vt:lpstr>
      <vt:lpstr>Pretendard SemiBold</vt:lpstr>
      <vt:lpstr>맑은 고딕</vt:lpstr>
      <vt:lpstr>함초롬바탕</vt:lpstr>
      <vt:lpstr>Office Theme</vt:lpstr>
      <vt:lpstr>1_Office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KYORYOUNG KIM</dc:creator>
  <cp:lastModifiedBy>KYORYOUNG KIM</cp:lastModifiedBy>
  <cp:revision>80</cp:revision>
  <dcterms:created xsi:type="dcterms:W3CDTF">2006-08-16T00:00:00Z</dcterms:created>
  <dcterms:modified xsi:type="dcterms:W3CDTF">2025-02-26T09:12:31Z</dcterms:modified>
  <cp:version/>
</cp:coreProperties>
</file>