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4"/>
  </p:notesMasterIdLst>
  <p:sldIdLst>
    <p:sldId id="256" r:id="rId2"/>
    <p:sldId id="303" r:id="rId3"/>
    <p:sldId id="305" r:id="rId4"/>
    <p:sldId id="306" r:id="rId5"/>
    <p:sldId id="307" r:id="rId6"/>
    <p:sldId id="336" r:id="rId7"/>
    <p:sldId id="320" r:id="rId8"/>
    <p:sldId id="321" r:id="rId9"/>
    <p:sldId id="314" r:id="rId10"/>
    <p:sldId id="315" r:id="rId11"/>
    <p:sldId id="316" r:id="rId12"/>
    <p:sldId id="319" r:id="rId13"/>
    <p:sldId id="322" r:id="rId14"/>
    <p:sldId id="323" r:id="rId15"/>
    <p:sldId id="324" r:id="rId16"/>
    <p:sldId id="325" r:id="rId17"/>
    <p:sldId id="326" r:id="rId18"/>
    <p:sldId id="328" r:id="rId19"/>
    <p:sldId id="332" r:id="rId20"/>
    <p:sldId id="329" r:id="rId21"/>
    <p:sldId id="330" r:id="rId22"/>
    <p:sldId id="331" r:id="rId23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57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76679" autoAdjust="0"/>
  </p:normalViewPr>
  <p:slideViewPr>
    <p:cSldViewPr snapToGrid="0">
      <p:cViewPr varScale="1">
        <p:scale>
          <a:sx n="56" d="100"/>
          <a:sy n="56" d="100"/>
        </p:scale>
        <p:origin x="1060" y="72"/>
      </p:cViewPr>
      <p:guideLst>
        <p:guide orient="horz" pos="3239"/>
        <p:guide pos="57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6FFC5758-BB71-4265-88C4-445E2612AD24}" type="datetime1">
              <a:rPr lang="ko-KR" altLang="en-US"/>
              <a:pPr lvl="0">
                <a:defRPr/>
              </a:pPr>
              <a:t>2025-02-26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9E283B7F-5B64-488A-92D3-D453C32F10B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1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차시에서는 디지털 전환이 사회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교육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그리고 특히 유아에게 어떠한 영향을 미치는지에 대해 알아보겠습니다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ko-KR" altLang="en-US" sz="1800" b="0" kern="0" spc="0">
              <a:solidFill>
                <a:srgbClr val="000000"/>
              </a:solidFill>
              <a:effectLst/>
              <a:latin typeface="함초롬바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학습목표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먼저 학습목표를 살펴보겠습니다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b="0" kern="0" spc="0">
                <a:solidFill>
                  <a:srgbClr val="000000"/>
                </a:solidFill>
                <a:effectLst/>
                <a:latin typeface="Arial"/>
                <a:ea typeface="Arial"/>
              </a:rPr>
              <a:t>•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 전환 시대의 사회적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교육적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그리고 유아의 변화에 대해 이해한다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b="0" kern="0" spc="0">
                <a:solidFill>
                  <a:srgbClr val="000000"/>
                </a:solidFill>
                <a:effectLst/>
                <a:latin typeface="Arial"/>
                <a:ea typeface="Arial"/>
              </a:rPr>
              <a:t>•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 전환 시대 유아교육의 미래 방향성과 그 필요성을 파악한다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ko-KR" altLang="en-US" sz="1800" b="0" kern="0" spc="0">
              <a:solidFill>
                <a:srgbClr val="000000"/>
              </a:solidFill>
              <a:effectLst/>
              <a:latin typeface="함초롬바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교사 디지털 역량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다음으로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1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차시와 관련된 교사 디지털 역량에는 디지털 시민의식과 디지털 문제해결 능력이 포함됩니다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ko-KR" altLang="en-US" sz="1800" b="0" kern="0" spc="0">
              <a:solidFill>
                <a:srgbClr val="000000"/>
              </a:solidFill>
              <a:effectLst/>
              <a:latin typeface="함초롬바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핵심 키워드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1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차시에서 중점적으로 다룰 핵심 키워드는 디지털 전환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디지털원주민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디지털접근연령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 교육 정책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유아교육의 도전입니다</a:t>
            </a:r>
            <a:r>
              <a:rPr lang="en-US" altLang="ko-KR" sz="1800" b="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</a:t>
            </a:r>
            <a:endParaRPr lang="ko-KR" altLang="en-US" sz="1800" b="0" kern="0" spc="0">
              <a:solidFill>
                <a:srgbClr val="000000"/>
              </a:solidFill>
              <a:effectLst/>
              <a:latin typeface="함초롬바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디지털 전환의 의미와 주요 특징을 설명하겠습니다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디지털 전환이란 디지털 기술을 기반으로 조직</a:t>
            </a:r>
            <a:r>
              <a:rPr lang="en-US" altLang="ko-KR" b="0"/>
              <a:t>, </a:t>
            </a:r>
            <a:r>
              <a:rPr lang="ko-KR" altLang="en-US" b="0"/>
              <a:t>업무 방식</a:t>
            </a:r>
            <a:r>
              <a:rPr lang="en-US" altLang="ko-KR" b="0"/>
              <a:t>, </a:t>
            </a:r>
            <a:r>
              <a:rPr lang="ko-KR" altLang="en-US" b="0"/>
              <a:t>문화</a:t>
            </a:r>
            <a:r>
              <a:rPr lang="en-US" altLang="ko-KR" b="0"/>
              <a:t>, </a:t>
            </a:r>
            <a:r>
              <a:rPr lang="ko-KR" altLang="en-US" b="0"/>
              <a:t>시스템 등 모든 면에서 변화가 일어나는 것을 의미합니다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재택 근무</a:t>
            </a:r>
            <a:r>
              <a:rPr lang="en-US" altLang="ko-KR" b="0"/>
              <a:t>, </a:t>
            </a:r>
            <a:r>
              <a:rPr lang="ko-KR" altLang="en-US" b="0"/>
              <a:t>원격 의료</a:t>
            </a:r>
            <a:r>
              <a:rPr lang="en-US" altLang="ko-KR" b="0"/>
              <a:t>, </a:t>
            </a:r>
            <a:r>
              <a:rPr lang="ko-KR" altLang="en-US" b="0"/>
              <a:t>온라인 교육 등 디지털 기술을 활용한 활동이 폭발적으로 증가했습니다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이를 통해 모든 영역에서 디지털화</a:t>
            </a:r>
            <a:r>
              <a:rPr lang="en-US" altLang="ko-KR" b="0"/>
              <a:t>, </a:t>
            </a:r>
            <a:r>
              <a:rPr lang="ko-KR" altLang="en-US" b="0"/>
              <a:t>즉 </a:t>
            </a:r>
            <a:r>
              <a:rPr lang="en-US" altLang="ko-KR" b="0"/>
              <a:t>'</a:t>
            </a:r>
            <a:r>
              <a:rPr lang="ko-KR" altLang="en-US" b="0"/>
              <a:t>디지털 </a:t>
            </a:r>
            <a:r>
              <a:rPr lang="en-US" altLang="ko-KR" b="0"/>
              <a:t>Everywhere' </a:t>
            </a:r>
            <a:r>
              <a:rPr lang="ko-KR" altLang="en-US" b="0"/>
              <a:t>현상이 심화되고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기술이 확산됨에 따라 인터넷이 모든 가정에 보급되어 가정</a:t>
            </a:r>
            <a:r>
              <a:rPr lang="en-US" altLang="ko-KR" b="0"/>
              <a:t>, </a:t>
            </a:r>
            <a:r>
              <a:rPr lang="ko-KR" altLang="en-US" b="0"/>
              <a:t>교육</a:t>
            </a:r>
            <a:r>
              <a:rPr lang="en-US" altLang="ko-KR" b="0"/>
              <a:t>, </a:t>
            </a:r>
            <a:r>
              <a:rPr lang="ko-KR" altLang="en-US" b="0"/>
              <a:t>업무 등 모든 영역에서 확산되며 중요한 역할을 하고 있습니다</a:t>
            </a:r>
            <a:r>
              <a:rPr lang="en-US" altLang="ko-KR" b="0"/>
              <a:t>. </a:t>
            </a:r>
            <a:r>
              <a:rPr lang="ko-KR" altLang="en-US" b="0"/>
              <a:t>또한 스마트폰</a:t>
            </a:r>
            <a:r>
              <a:rPr lang="en-US" altLang="ko-KR" b="0"/>
              <a:t>, </a:t>
            </a:r>
            <a:r>
              <a:rPr lang="ko-KR" altLang="en-US" b="0"/>
              <a:t>태블릿 </a:t>
            </a:r>
            <a:r>
              <a:rPr lang="en-US" altLang="ko-KR" b="0"/>
              <a:t>PC </a:t>
            </a:r>
            <a:r>
              <a:rPr lang="ko-KR" altLang="en-US" b="0"/>
              <a:t>등 스마트 기기의 보급으로 언제 어디서나 디지털 콘텐츠에 쉽게 접근할 수 있게 되었습니다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이어 인공지능</a:t>
            </a:r>
            <a:r>
              <a:rPr lang="en-US" altLang="ko-KR" b="0"/>
              <a:t>(AI)</a:t>
            </a:r>
            <a:r>
              <a:rPr lang="ko-KR" altLang="en-US" b="0"/>
              <a:t>과 빅데이터 기술이 발전하면서 다양한 방면에서 활용되고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이러한 디지털 전환은 유아부터 노인까지 모든 연령층에 영향을 미치고 있으며</a:t>
            </a:r>
            <a:r>
              <a:rPr lang="en-US" altLang="ko-KR" b="0"/>
              <a:t>, </a:t>
            </a:r>
            <a:r>
              <a:rPr lang="ko-KR" altLang="en-US" b="0"/>
              <a:t>이는 미래의 변화가 아니라 지금 이 순간에도 일어나고 있는 현실입니다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즉</a:t>
            </a:r>
            <a:r>
              <a:rPr lang="en-US" altLang="ko-KR" b="0"/>
              <a:t>, </a:t>
            </a:r>
            <a:r>
              <a:rPr lang="ko-KR" altLang="en-US" b="0"/>
              <a:t>현재 유아들은 디지털 환경 속에서 성장하며 그 영향을 받고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디지털 전환이 주도하는 사회 변화의 주요 특징을 살펴보겠습니다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기술의 발전은 사회 구조를 새롭게 형성하며</a:t>
            </a:r>
            <a:r>
              <a:rPr lang="en-US" altLang="ko-KR"/>
              <a:t>, </a:t>
            </a:r>
            <a:r>
              <a:rPr lang="ko-KR" altLang="en-US"/>
              <a:t>확장 가능한 방식으로 진화하고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첫 번째 특징은 </a:t>
            </a:r>
            <a:r>
              <a:rPr lang="en-US" altLang="ko-KR"/>
              <a:t>'</a:t>
            </a:r>
            <a:r>
              <a:rPr lang="ko-KR" altLang="en-US"/>
              <a:t>초연결</a:t>
            </a:r>
            <a:r>
              <a:rPr lang="en-US" altLang="ko-KR"/>
              <a:t>' </a:t>
            </a:r>
            <a:r>
              <a:rPr lang="ko-KR" altLang="en-US"/>
              <a:t>사회입니다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사람</a:t>
            </a:r>
            <a:r>
              <a:rPr lang="en-US" altLang="ko-KR"/>
              <a:t>, </a:t>
            </a:r>
            <a:r>
              <a:rPr lang="ko-KR" altLang="en-US"/>
              <a:t>사물</a:t>
            </a:r>
            <a:r>
              <a:rPr lang="en-US" altLang="ko-KR"/>
              <a:t>, </a:t>
            </a:r>
            <a:r>
              <a:rPr lang="ko-KR" altLang="en-US"/>
              <a:t>시스템이 인터넷을 통해 연결되고 확장됩니다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예를 들어</a:t>
            </a:r>
            <a:r>
              <a:rPr lang="en-US" altLang="ko-KR"/>
              <a:t>, </a:t>
            </a:r>
            <a:r>
              <a:rPr lang="ko-KR" altLang="en-US"/>
              <a:t>스마트폰을 통해 집의 에어컨을 원격으로 조정하거나</a:t>
            </a:r>
            <a:r>
              <a:rPr lang="en-US" altLang="ko-KR"/>
              <a:t>, SNS</a:t>
            </a:r>
            <a:r>
              <a:rPr lang="ko-KR" altLang="en-US"/>
              <a:t>를 통해 전 세계 사람들과 실시간으로 소통할 수 있는 환경이 조성되고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marL="106680" marR="0" indent="-106680" algn="l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/>
              <a:t>두번째는 </a:t>
            </a:r>
            <a:r>
              <a:rPr lang="en-US" altLang="ko-KR" b="0"/>
              <a:t>'</a:t>
            </a:r>
            <a:r>
              <a:rPr lang="ko-KR" altLang="en-US" b="0"/>
              <a:t>초실감</a:t>
            </a:r>
            <a:r>
              <a:rPr lang="en-US" altLang="ko-KR" b="0"/>
              <a:t>' </a:t>
            </a:r>
            <a:r>
              <a:rPr lang="ko-KR" altLang="en-US" b="0"/>
              <a:t>사회입니다</a:t>
            </a:r>
            <a:r>
              <a:rPr lang="en-US" altLang="ko-KR" b="0"/>
              <a:t>. </a:t>
            </a:r>
            <a:r>
              <a:rPr lang="ko-KR" altLang="en-US" b="0"/>
              <a:t>물리적 환경과 디지털 환경이 융합되어 더욱 현실감 넘치는 환경을 제공하는 것이 특징입니다</a:t>
            </a:r>
            <a:r>
              <a:rPr lang="en-US" altLang="ko-KR" b="0"/>
              <a:t>.</a:t>
            </a:r>
          </a:p>
          <a:p>
            <a:pPr marL="106680" marR="0" indent="-106680" algn="l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/>
              <a:t>예를 들어</a:t>
            </a:r>
            <a:r>
              <a:rPr lang="en-US" altLang="ko-KR" b="0"/>
              <a:t>, </a:t>
            </a:r>
            <a:r>
              <a:rPr lang="ko-KR" altLang="en-US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증강현실</a:t>
            </a:r>
            <a:r>
              <a:rPr lang="en-US" altLang="ko-KR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(AR) </a:t>
            </a:r>
            <a:r>
              <a:rPr lang="ko-KR" altLang="en-US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기능 기술이 반영된 네비게이션이 실제 거리 위에 가상의 화살표나 안내 표지판이 겹쳐 보이게 하여 길을 안내하거나 가상현실</a:t>
            </a:r>
            <a:r>
              <a:rPr lang="en-US" altLang="ko-KR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(VR) </a:t>
            </a:r>
            <a:r>
              <a:rPr lang="ko-KR" altLang="en-US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안경을 쓰고 마치 놀이공원에서 놀이기구를 타고 있는 것 같은 경험을 제공해주는 것입니다</a:t>
            </a:r>
            <a:r>
              <a:rPr lang="en-US" altLang="ko-KR" sz="1200" b="0" kern="0" spc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. </a:t>
            </a:r>
          </a:p>
          <a:p>
            <a:pPr lvl="0">
              <a:defRPr/>
            </a:pPr>
            <a:endParaRPr lang="ko-KR" altLang="en-US"/>
          </a:p>
          <a:p>
            <a:pPr lvl="0">
              <a:defRPr/>
            </a:pPr>
            <a:r>
              <a:rPr lang="ko-KR" altLang="en-US"/>
              <a:t>세 번째 특징은 </a:t>
            </a:r>
            <a:r>
              <a:rPr lang="en-US" altLang="ko-KR"/>
              <a:t>'</a:t>
            </a:r>
            <a:r>
              <a:rPr lang="ko-KR" altLang="en-US"/>
              <a:t>초지능</a:t>
            </a:r>
            <a:r>
              <a:rPr lang="en-US" altLang="ko-KR"/>
              <a:t>' </a:t>
            </a:r>
            <a:r>
              <a:rPr lang="ko-KR" altLang="en-US"/>
              <a:t>사회입니다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인공지능</a:t>
            </a:r>
            <a:r>
              <a:rPr lang="en-US" altLang="ko-KR"/>
              <a:t>(AI)</a:t>
            </a:r>
            <a:r>
              <a:rPr lang="ko-KR" altLang="en-US"/>
              <a:t>은 인간의 지능을 보완하고</a:t>
            </a:r>
            <a:r>
              <a:rPr lang="en-US" altLang="ko-KR"/>
              <a:t>, </a:t>
            </a:r>
            <a:r>
              <a:rPr lang="ko-KR" altLang="en-US"/>
              <a:t>빅데이터를 분석해 개인화된 서비스를 제공합니다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예를 들어</a:t>
            </a:r>
            <a:r>
              <a:rPr lang="en-US" altLang="ko-KR"/>
              <a:t>, </a:t>
            </a:r>
            <a:r>
              <a:rPr lang="ko-KR" altLang="en-US"/>
              <a:t>유튜브 알고리즘을 통해 관심있는 영상이 계속 이어지거나</a:t>
            </a:r>
            <a:r>
              <a:rPr lang="en-US" altLang="ko-KR"/>
              <a:t>, </a:t>
            </a:r>
            <a:r>
              <a:rPr lang="ko-KR" altLang="en-US"/>
              <a:t>스마트워치를 통해 개인의 취향과 행동 패턴을 분석하여 건강 관리를 돕는 상황을 모니터링할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이처럼 디지털 전환은 초연결</a:t>
            </a:r>
            <a:r>
              <a:rPr lang="en-US" altLang="ko-KR"/>
              <a:t>, </a:t>
            </a:r>
            <a:r>
              <a:rPr lang="ko-KR" altLang="en-US"/>
              <a:t>초실감</a:t>
            </a:r>
            <a:r>
              <a:rPr lang="en-US" altLang="ko-KR"/>
              <a:t>, </a:t>
            </a:r>
            <a:r>
              <a:rPr lang="ko-KR" altLang="en-US"/>
              <a:t>초지능과 같은 특성을 통해 우리 사회를 빠르게 변화시키고 있습니다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사회와 교육의 변화 뿐만 아니라</a:t>
            </a:r>
            <a:r>
              <a:rPr lang="en-US" altLang="ko-KR"/>
              <a:t>, </a:t>
            </a:r>
            <a:r>
              <a:rPr lang="ko-KR" altLang="en-US"/>
              <a:t>교사들이 만나게 될 유아들도 디지털 환경 속에서 새로운 모습으로 변화하고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오늘은 이러한 현재의 유아를 설명하는 개념</a:t>
            </a:r>
            <a:r>
              <a:rPr lang="en-US" altLang="ko-KR"/>
              <a:t>, </a:t>
            </a:r>
            <a:r>
              <a:rPr lang="ko-KR" altLang="en-US" b="1"/>
              <a:t>디지털 네이티브에 대해 설명하겠습니다</a:t>
            </a:r>
            <a:r>
              <a:rPr lang="en-US" altLang="ko-KR" b="1"/>
              <a:t>. </a:t>
            </a:r>
          </a:p>
          <a:p>
            <a:pPr lvl="0">
              <a:defRPr/>
            </a:pPr>
            <a:r>
              <a:rPr lang="ko-KR" altLang="en-US"/>
              <a:t>먼저</a:t>
            </a:r>
            <a:r>
              <a:rPr lang="en-US" altLang="ko-KR"/>
              <a:t>, </a:t>
            </a:r>
            <a:r>
              <a:rPr lang="ko-KR" altLang="en-US" b="1"/>
              <a:t>디지털 네이티브</a:t>
            </a:r>
            <a:r>
              <a:rPr lang="ko-KR" altLang="en-US"/>
              <a:t>는 스마트폰이나 컴퓨터와 같은 디지털 기기를 원어민처럼 자유롭게 사용하는 세대를 의미합니다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이들은 디지털 기술과 함께 태어나 성장했기 때문에</a:t>
            </a:r>
            <a:r>
              <a:rPr lang="en-US" altLang="ko-KR"/>
              <a:t>, </a:t>
            </a:r>
            <a:r>
              <a:rPr lang="ko-KR" altLang="en-US"/>
              <a:t>전통적인 세대와는 다르게 의사소통 방식이나 정보 습득</a:t>
            </a:r>
            <a:r>
              <a:rPr lang="en-US" altLang="ko-KR"/>
              <a:t>, </a:t>
            </a:r>
            <a:r>
              <a:rPr lang="ko-KR" altLang="en-US"/>
              <a:t>처리 방식에서 큰 차이를 보입니다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참고</a:t>
            </a:r>
            <a:r>
              <a:rPr lang="en-US" altLang="ko-KR"/>
              <a:t>) </a:t>
            </a:r>
            <a:r>
              <a:rPr lang="ko-KR" altLang="en-US"/>
              <a:t>유아는 포노 사피엔스로도 불립니다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 b="1"/>
              <a:t>포노 사피엔스</a:t>
            </a:r>
            <a:r>
              <a:rPr lang="ko-KR" altLang="en-US"/>
              <a:t>는 </a:t>
            </a:r>
            <a:r>
              <a:rPr lang="en-US" altLang="ko-KR"/>
              <a:t>'</a:t>
            </a:r>
            <a:r>
              <a:rPr lang="ko-KR" altLang="en-US"/>
              <a:t>포노</a:t>
            </a:r>
            <a:r>
              <a:rPr lang="en-US" altLang="ko-KR"/>
              <a:t>(</a:t>
            </a:r>
            <a:r>
              <a:rPr lang="ko-KR" altLang="en-US"/>
              <a:t>스마트폰</a:t>
            </a:r>
            <a:r>
              <a:rPr lang="en-US" altLang="ko-KR"/>
              <a:t>)'</a:t>
            </a:r>
            <a:r>
              <a:rPr lang="ko-KR" altLang="en-US"/>
              <a:t>와 </a:t>
            </a:r>
            <a:r>
              <a:rPr lang="en-US" altLang="ko-KR"/>
              <a:t>'</a:t>
            </a:r>
            <a:r>
              <a:rPr lang="ko-KR" altLang="en-US"/>
              <a:t>사피엔스</a:t>
            </a:r>
            <a:r>
              <a:rPr lang="en-US" altLang="ko-KR"/>
              <a:t>(</a:t>
            </a:r>
            <a:r>
              <a:rPr lang="ko-KR" altLang="en-US"/>
              <a:t>사고하는 사람</a:t>
            </a:r>
            <a:r>
              <a:rPr lang="en-US" altLang="ko-KR"/>
              <a:t>)'</a:t>
            </a:r>
            <a:r>
              <a:rPr lang="ko-KR" altLang="en-US"/>
              <a:t>를 결합한 용어로</a:t>
            </a:r>
            <a:r>
              <a:rPr lang="en-US" altLang="ko-KR"/>
              <a:t>, </a:t>
            </a:r>
            <a:r>
              <a:rPr lang="ko-KR" altLang="en-US"/>
              <a:t>스마트폰을 지혜롭게 활용하는 현대의 인간 유형을 설명합니다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스마트폰을 통해 시공간의 제약 없이 소통하고</a:t>
            </a:r>
            <a:r>
              <a:rPr lang="en-US" altLang="ko-KR"/>
              <a:t>, </a:t>
            </a:r>
            <a:r>
              <a:rPr lang="ko-KR" altLang="en-US"/>
              <a:t>빠르게 정보를 전달받으며 생활의 편리함을 누리는 세대를 나타냅니다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이들은 스마트폰이 없는 생활을 상상하기 어려운 세대로</a:t>
            </a:r>
            <a:r>
              <a:rPr lang="en-US" altLang="ko-KR"/>
              <a:t>, </a:t>
            </a:r>
            <a:r>
              <a:rPr lang="ko-KR" altLang="en-US"/>
              <a:t>정보 격차가 줄어든 환경에서 빠르고 효율적인 사고와 판단이 요구되는 시대의 인간상입니다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이처럼</a:t>
            </a:r>
            <a:r>
              <a:rPr lang="en-US" altLang="ko-KR"/>
              <a:t>, </a:t>
            </a:r>
            <a:r>
              <a:rPr lang="ko-KR" altLang="en-US"/>
              <a:t>현재의 유아들은 디지털 기기를 일상적으로 사용하는 환경에서 성장하고 있으며</a:t>
            </a:r>
            <a:r>
              <a:rPr lang="en-US" altLang="ko-KR"/>
              <a:t>, </a:t>
            </a:r>
            <a:r>
              <a:rPr lang="ko-KR" altLang="en-US"/>
              <a:t>이러한 변화는 교육 현장에서 교사들이 유아를 이해하고 지도하는 데 중요한 배경이 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그럼 디지털 환경 속 유아를 살펴볼까요</a:t>
            </a:r>
            <a:r>
              <a:rPr lang="en-US" altLang="ko-KR"/>
              <a:t>?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en-US" altLang="ko-KR"/>
              <a:t>2023</a:t>
            </a:r>
            <a:r>
              <a:rPr lang="ko-KR" altLang="en-US"/>
              <a:t>년 어린이 미디어 이용조사에 따르면</a:t>
            </a:r>
            <a:r>
              <a:rPr lang="en-US" altLang="ko-KR"/>
              <a:t>, </a:t>
            </a:r>
            <a:r>
              <a:rPr lang="ko-KR" altLang="en-US"/>
              <a:t>만 </a:t>
            </a:r>
            <a:r>
              <a:rPr lang="en-US" altLang="ko-KR"/>
              <a:t>3</a:t>
            </a:r>
            <a:r>
              <a:rPr lang="ko-KR" altLang="en-US"/>
              <a:t>세 미만의 어린이 중 약 </a:t>
            </a:r>
            <a:r>
              <a:rPr lang="en-US" altLang="ko-KR"/>
              <a:t>75%</a:t>
            </a:r>
            <a:r>
              <a:rPr lang="ko-KR" altLang="en-US"/>
              <a:t>가 텔레비전을 접한 경험이 있으며</a:t>
            </a:r>
            <a:r>
              <a:rPr lang="en-US" altLang="ko-KR"/>
              <a:t>, 43.5%</a:t>
            </a:r>
            <a:r>
              <a:rPr lang="ko-KR" altLang="en-US"/>
              <a:t>는 스마트폰을 사용하고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만 </a:t>
            </a:r>
            <a:r>
              <a:rPr lang="en-US" altLang="ko-KR"/>
              <a:t>3</a:t>
            </a:r>
            <a:r>
              <a:rPr lang="ko-KR" altLang="en-US"/>
              <a:t>세</a:t>
            </a:r>
            <a:r>
              <a:rPr lang="en-US" altLang="ko-KR"/>
              <a:t>-9</a:t>
            </a:r>
            <a:r>
              <a:rPr lang="ko-KR" altLang="en-US"/>
              <a:t>세 사이의 어린이는 하루 평균 </a:t>
            </a:r>
            <a:r>
              <a:rPr lang="en-US" altLang="ko-KR"/>
              <a:t>3</a:t>
            </a:r>
            <a:r>
              <a:rPr lang="ko-KR" altLang="en-US"/>
              <a:t>시간의 미디어를 이용하고</a:t>
            </a:r>
            <a:r>
              <a:rPr lang="en-US" altLang="ko-KR"/>
              <a:t>, </a:t>
            </a:r>
            <a:r>
              <a:rPr lang="ko-KR" altLang="en-US"/>
              <a:t>그중에서도 스마트폰</a:t>
            </a:r>
            <a:r>
              <a:rPr lang="en-US" altLang="ko-KR"/>
              <a:t>, </a:t>
            </a:r>
            <a:r>
              <a:rPr lang="ko-KR" altLang="en-US"/>
              <a:t>스마트 </a:t>
            </a:r>
            <a:r>
              <a:rPr lang="en-US" altLang="ko-KR"/>
              <a:t>TV, </a:t>
            </a:r>
            <a:r>
              <a:rPr lang="ko-KR" altLang="en-US"/>
              <a:t>태블릿 </a:t>
            </a:r>
            <a:r>
              <a:rPr lang="en-US" altLang="ko-KR"/>
              <a:t>PC </a:t>
            </a:r>
            <a:r>
              <a:rPr lang="ko-KR" altLang="en-US"/>
              <a:t>순으로 이용도가 높습니다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이처럼 유아들이 디지털 기기를 일찍부터 사용하게 되면서</a:t>
            </a:r>
            <a:r>
              <a:rPr lang="en-US" altLang="ko-KR"/>
              <a:t>, </a:t>
            </a:r>
            <a:r>
              <a:rPr lang="ko-KR" altLang="en-US"/>
              <a:t>교육 현장에서 이들을 위한 적절한 디지털 교육의 필요성이 더욱 증가하고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따라서 유아가 디지털 환경에서 건강하게 성장할 수 있도록 지원하는 것이 중요하다는 점에 대한 교사들은 변화된 이해가 필요합니다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u="none"/>
              <a:t>앞서 살펴본 사회의 변화가 어떻게 교육에 영향을 미치는 지 살펴보겠습니다</a:t>
            </a:r>
            <a:r>
              <a:rPr lang="en-US" altLang="ko-KR" u="none"/>
              <a:t>. 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en-US" altLang="ko-KR"/>
              <a:t>OECD</a:t>
            </a:r>
            <a:r>
              <a:rPr lang="ko-KR" altLang="en-US"/>
              <a:t>의 </a:t>
            </a:r>
            <a:r>
              <a:rPr lang="en-US" altLang="ko-KR"/>
              <a:t>2019</a:t>
            </a:r>
            <a:r>
              <a:rPr lang="ko-KR" altLang="en-US"/>
              <a:t>년 보고서를 통해</a:t>
            </a:r>
            <a:r>
              <a:rPr lang="en-US" altLang="ko-KR"/>
              <a:t>, </a:t>
            </a:r>
            <a:r>
              <a:rPr lang="ko-KR" altLang="en-US"/>
              <a:t>기술 발전 속도와 교육 시스템 간의 격차를 살펴볼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기술 발전 속도에 교육이 충분히 따라가지 못하면 사회적 고통이 심화될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기술 혁신이 빠르게 진행되면서 이러한 변화에 적응하지 못한 사람들은 불평등과 소외를 겪게 되고</a:t>
            </a:r>
            <a:r>
              <a:rPr lang="en-US" altLang="ko-KR"/>
              <a:t>, </a:t>
            </a:r>
            <a:r>
              <a:rPr lang="ko-KR" altLang="en-US"/>
              <a:t>이는 사회 전체의 고통으로 이어질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반면</a:t>
            </a:r>
            <a:r>
              <a:rPr lang="en-US" altLang="ko-KR"/>
              <a:t>, </a:t>
            </a:r>
            <a:r>
              <a:rPr lang="ko-KR" altLang="en-US"/>
              <a:t>교육이 기술 발전을 선도하여 필요한 역량을 학습자들에게 제공할 수 있다면</a:t>
            </a:r>
            <a:r>
              <a:rPr lang="en-US" altLang="ko-KR"/>
              <a:t>, </a:t>
            </a:r>
            <a:r>
              <a:rPr lang="ko-KR" altLang="en-US"/>
              <a:t>이는 사회의 번영으로 이어집니다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즉</a:t>
            </a:r>
            <a:r>
              <a:rPr lang="en-US" altLang="ko-KR"/>
              <a:t>, </a:t>
            </a:r>
            <a:r>
              <a:rPr lang="ko-KR" altLang="en-US"/>
              <a:t>교육이 기술 변화에 대응하는 것을 넘어</a:t>
            </a:r>
            <a:r>
              <a:rPr lang="en-US" altLang="ko-KR"/>
              <a:t>, </a:t>
            </a:r>
            <a:r>
              <a:rPr lang="ko-KR" altLang="en-US"/>
              <a:t>그 변화를 주도하며 사회적 불평등을 줄이고 더 나은 미래를 준비하는 역할을 해야 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 sz="1200"/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/>
              <a:t>따라서 우리는 변혁적 변화를 통해 사회적 고통을 최소화하고</a:t>
            </a:r>
            <a:r>
              <a:rPr lang="en-US" altLang="ko-KR"/>
              <a:t>, </a:t>
            </a:r>
            <a:r>
              <a:rPr lang="ko-KR" altLang="en-US"/>
              <a:t>번영을 이끌어내기 위해 교육도 적극적으로 변화하여 미래 인재를 준비시켜야 합니다</a:t>
            </a:r>
            <a:r>
              <a:rPr lang="en-US" altLang="ko-KR"/>
              <a:t>. </a:t>
            </a:r>
            <a:r>
              <a:rPr lang="ko-KR" altLang="en-US"/>
              <a:t>이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/>
              <a:t>와 같은 교육의 방향성은 모두가 기술 혁신 속에서 더 나은 삶을 누릴 수 있도록 돕는 중요한 요소가 될 것입니다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 sz="1200"/>
          </a:p>
          <a:p>
            <a:pPr lvl="0">
              <a:defRPr/>
            </a:pPr>
            <a:endParaRPr lang="en-US" altLang="ko-KR" sz="1200"/>
          </a:p>
          <a:p>
            <a:pPr lvl="0">
              <a:defRPr/>
            </a:pPr>
            <a:endParaRPr lang="en-US" altLang="ko-KR" sz="1200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다음은 교육의 방향에 대해 생각해보겠습니다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>
              <a:buClr>
                <a:srgbClr val="4D4D4D"/>
              </a:buClr>
              <a:defRPr/>
            </a:pP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OECD</a:t>
            </a: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에서는 미래 사회를 살아갈 학습자를 위한 교육적 비전을 제시하면서 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OECD </a:t>
            </a: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교육 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2030</a:t>
            </a: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을 발표하였습니다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. </a:t>
            </a:r>
          </a:p>
          <a:p>
            <a:pPr>
              <a:buClr>
                <a:srgbClr val="4D4D4D"/>
              </a:buClr>
              <a:defRPr/>
            </a:pP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이는 복잡하고 예측하기 어려운 미래사회를 살아갈 학생들에게 필요한 핵심 역량을 개발하고자 하였으며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이를 통해 미래 교육의 방향성을 제시하였습니다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. </a:t>
            </a:r>
          </a:p>
          <a:p>
            <a:pPr>
              <a:buClr>
                <a:srgbClr val="4D4D4D"/>
              </a:buClr>
              <a:defRPr/>
            </a:pP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이 중에서 중요한 키워드는 인간다움과 미래다움으로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미래교육의 방향성을 제시하고 있습니다</a:t>
            </a:r>
            <a:r>
              <a:rPr lang="en-US" altLang="ko-KR" sz="1200" b="0">
                <a:solidFill>
                  <a:schemeClr val="accent1">
                    <a:lumMod val="75000"/>
                  </a:schemeClr>
                </a:solidFill>
                <a:latin typeface="Pretendard"/>
                <a:ea typeface="Pretendard"/>
                <a:cs typeface="Pretendard"/>
              </a:rPr>
              <a:t>. </a:t>
            </a:r>
          </a:p>
          <a:p>
            <a:pPr>
              <a:buClr>
                <a:srgbClr val="4D4D4D"/>
              </a:buClr>
              <a:defRPr/>
            </a:pPr>
            <a:endParaRPr lang="en-US" altLang="ko-KR" sz="1200" b="0">
              <a:solidFill>
                <a:schemeClr val="accent1">
                  <a:lumMod val="75000"/>
                </a:schemeClr>
              </a:solidFill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r>
              <a:rPr lang="ko-KR" altLang="en-US" b="0"/>
              <a:t>인간다움이란 </a:t>
            </a:r>
          </a:p>
          <a:p>
            <a:pPr lvl="0">
              <a:defRPr/>
            </a:pPr>
            <a:r>
              <a:rPr lang="ko-KR" altLang="en-US" b="0"/>
              <a:t>이러한 맥락에서 </a:t>
            </a:r>
            <a:r>
              <a:rPr lang="en-US" altLang="ko-KR" b="0"/>
              <a:t>OECD </a:t>
            </a:r>
            <a:r>
              <a:rPr lang="ko-KR" altLang="en-US" b="0"/>
              <a:t>교육 </a:t>
            </a:r>
            <a:r>
              <a:rPr lang="en-US" altLang="ko-KR" b="0"/>
              <a:t>2030 </a:t>
            </a:r>
            <a:r>
              <a:rPr lang="ko-KR" altLang="en-US" b="0"/>
              <a:t>프로젝트에서는 인간다움과 미래다움이 공존하는 교육의 필요성을 강조하고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참고</a:t>
            </a:r>
            <a:r>
              <a:rPr lang="en-US" altLang="ko-KR" b="0"/>
              <a:t>) </a:t>
            </a:r>
            <a:r>
              <a:rPr lang="ko-KR" altLang="en-US" b="0"/>
              <a:t>변혁적 역량이란</a:t>
            </a:r>
            <a:r>
              <a:rPr lang="en-US" altLang="ko-KR" b="0"/>
              <a:t>, </a:t>
            </a:r>
            <a:r>
              <a:rPr lang="ko-KR" altLang="en-US" b="0"/>
              <a:t>예측하기 어려운 미래 사회에 대비하여 학습자가 갖춰야 할 중요한 역량을 의미합니다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인공지능과 같은 디지털 기술이 발전함에 따라</a:t>
            </a:r>
            <a:r>
              <a:rPr lang="en-US" altLang="ko-KR" b="0"/>
              <a:t>, </a:t>
            </a:r>
            <a:r>
              <a:rPr lang="ko-KR" altLang="en-US" b="0"/>
              <a:t>기술을 인간에게 유용하게 활용하고</a:t>
            </a:r>
            <a:r>
              <a:rPr lang="en-US" altLang="ko-KR" b="0"/>
              <a:t>, </a:t>
            </a:r>
            <a:r>
              <a:rPr lang="ko-KR" altLang="en-US" b="0"/>
              <a:t>사회에 기여하는 방향으로 이끌어야 하는 필요성이 커지고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en-US" altLang="ko-KR" b="0"/>
              <a:t>OECD </a:t>
            </a:r>
            <a:r>
              <a:rPr lang="ko-KR" altLang="en-US" b="0"/>
              <a:t>교육 </a:t>
            </a:r>
            <a:r>
              <a:rPr lang="en-US" altLang="ko-KR" b="0"/>
              <a:t>2030</a:t>
            </a:r>
            <a:r>
              <a:rPr lang="ko-KR" altLang="en-US" b="0"/>
              <a:t>은 미래 사회의 웰빙을 위해 변혁적 역량이 필수적이라고 강조합니다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새로운 가치 창조하기 </a:t>
            </a:r>
            <a:r>
              <a:rPr lang="en-US" altLang="ko-KR" b="0"/>
              <a:t>(Creating new value)</a:t>
            </a:r>
            <a:br>
              <a:rPr lang="ko-KR" altLang="en-US" b="0"/>
            </a:br>
            <a:r>
              <a:rPr lang="ko-KR" altLang="en-US" b="0"/>
              <a:t>이는 더 나은 삶을 위해 혁신적 사고와 행동을 실천하는 역량입니다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새로운 지식</a:t>
            </a:r>
            <a:r>
              <a:rPr lang="en-US" altLang="ko-KR" b="0"/>
              <a:t>, </a:t>
            </a:r>
            <a:r>
              <a:rPr lang="ko-KR" altLang="en-US" b="0"/>
              <a:t>아이디어</a:t>
            </a:r>
            <a:r>
              <a:rPr lang="en-US" altLang="ko-KR" b="0"/>
              <a:t>, </a:t>
            </a:r>
            <a:r>
              <a:rPr lang="ko-KR" altLang="en-US" b="0"/>
              <a:t>전략</a:t>
            </a:r>
            <a:r>
              <a:rPr lang="en-US" altLang="ko-KR" b="0"/>
              <a:t>, </a:t>
            </a:r>
            <a:r>
              <a:rPr lang="ko-KR" altLang="en-US" b="0"/>
              <a:t>해결책을 고안하여 다양한 문제를 해결하고 발전시킬 수 있어야 합니다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이러한 역량은 창의적이고 비판적인 사고를 통해 개발될 수 있습니다</a:t>
            </a:r>
            <a:r>
              <a:rPr lang="en-US" altLang="ko-KR" b="0"/>
              <a:t>.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긴장과 딜레마 해소하기 </a:t>
            </a:r>
            <a:r>
              <a:rPr lang="en-US" altLang="ko-KR" b="0"/>
              <a:t>(Reconciling tensions and dilemmas)</a:t>
            </a:r>
            <a:br>
              <a:rPr lang="ko-KR" altLang="en-US" b="0"/>
            </a:br>
            <a:r>
              <a:rPr lang="ko-KR" altLang="en-US" b="0"/>
              <a:t>이 역량은 서로 다른 관점이나 아이디어를 이해하고 존중하며</a:t>
            </a:r>
            <a:r>
              <a:rPr lang="en-US" altLang="ko-KR" b="0"/>
              <a:t>, </a:t>
            </a:r>
            <a:r>
              <a:rPr lang="ko-KR" altLang="en-US" b="0"/>
              <a:t>상충되는 상황에서도 균형을 잡아가는 능력을 의미합니다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공감 능력과 존중하는 태도는 긴장과 딜레마를 해소하는 데 필요한 핵심 요소입니다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책임감 가지기 </a:t>
            </a:r>
            <a:r>
              <a:rPr lang="en-US" altLang="ko-KR" b="0"/>
              <a:t>(Taking responsibility)</a:t>
            </a:r>
            <a:br>
              <a:rPr lang="ko-KR" altLang="en-US" b="0"/>
            </a:br>
            <a:r>
              <a:rPr lang="ko-KR" altLang="en-US" b="0"/>
              <a:t>마지막으로</a:t>
            </a:r>
            <a:r>
              <a:rPr lang="en-US" altLang="ko-KR" b="0"/>
              <a:t>, </a:t>
            </a:r>
            <a:r>
              <a:rPr lang="ko-KR" altLang="en-US" b="0"/>
              <a:t>개인적</a:t>
            </a:r>
            <a:r>
              <a:rPr lang="en-US" altLang="ko-KR" b="0"/>
              <a:t>, </a:t>
            </a:r>
            <a:r>
              <a:rPr lang="ko-KR" altLang="en-US" b="0"/>
              <a:t>윤리적</a:t>
            </a:r>
            <a:r>
              <a:rPr lang="en-US" altLang="ko-KR" b="0"/>
              <a:t>, </a:t>
            </a:r>
            <a:r>
              <a:rPr lang="ko-KR" altLang="en-US" b="0"/>
              <a:t>사회적 책임감을 가지고 자신의 행동에 대해 성찰하고 평가할 수 있는 역량입니다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성찰과 협동</a:t>
            </a:r>
            <a:r>
              <a:rPr lang="en-US" altLang="ko-KR" b="0"/>
              <a:t>, </a:t>
            </a:r>
            <a:r>
              <a:rPr lang="ko-KR" altLang="en-US" b="0"/>
              <a:t>그리고 지구 존중의 태도는 책임감을 가지는 역량의 기초가 됩니다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 세 가지 변혁적 역량은 단순한 지식 습득을 넘어</a:t>
            </a:r>
            <a:r>
              <a:rPr lang="en-US" altLang="ko-KR" b="0"/>
              <a:t>, </a:t>
            </a:r>
            <a:r>
              <a:rPr lang="ko-KR" altLang="en-US" b="0"/>
              <a:t>미래 사회에서 인간다움과 지속 가능한 발전을 추구하는 데 중요한 역할을 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디지털 기반 교육 혁신의 필요성과 이를 위한 정부의 정책적 지원에 대해 살펴보겠습니다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전환의 가속화에 따라</a:t>
            </a:r>
            <a:r>
              <a:rPr lang="en-US" altLang="ko-KR" b="0"/>
              <a:t>, </a:t>
            </a:r>
            <a:r>
              <a:rPr lang="ko-KR" altLang="en-US" b="0"/>
              <a:t>교육 현장에서도 디지털 기술을 이해하고 활용하는 역량이 필수적으로 요구되고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특히</a:t>
            </a:r>
            <a:r>
              <a:rPr lang="en-US" altLang="ko-KR" b="0"/>
              <a:t>, </a:t>
            </a:r>
            <a:r>
              <a:rPr lang="ko-KR" altLang="en-US" b="0"/>
              <a:t>미래 세대에게는 창의적이고 비판적인 사고를 갖춘 인재 양성이 중요한 과제가 되었습니다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이를 위해서는 유치원에서도 디지털 기반의 교육 혁신이 이루어져야 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정부는 이러한 요구에 대응하기 위해 디지털 인재양성 종합방안을 마련했습니다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 방안은 유아의 디지털 경험을 장려하고</a:t>
            </a:r>
            <a:r>
              <a:rPr lang="en-US" altLang="ko-KR" b="0"/>
              <a:t>, </a:t>
            </a:r>
            <a:r>
              <a:rPr lang="ko-KR" altLang="en-US" b="0"/>
              <a:t>유아교육과정에서 디지털 활용 환경을 제공할 수 있도록 다양한 지원책을 포함하고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예를 들어</a:t>
            </a:r>
            <a:r>
              <a:rPr lang="en-US" altLang="ko-KR" b="0"/>
              <a:t>, </a:t>
            </a:r>
            <a:r>
              <a:rPr lang="ko-KR" altLang="en-US" b="0"/>
              <a:t>교육부는 유아 중심의 놀이 환경에 디지털 기술을 적용할 수 있도록 지원하고 있으며</a:t>
            </a:r>
            <a:r>
              <a:rPr lang="en-US" altLang="ko-KR" b="0"/>
              <a:t>, AI </a:t>
            </a:r>
            <a:r>
              <a:rPr lang="ko-KR" altLang="en-US" b="0"/>
              <a:t>교육 자료와 같은 현장 지원 자료를 지속적으로 보급하고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제</a:t>
            </a:r>
            <a:r>
              <a:rPr lang="en-US" altLang="ko-KR" b="0"/>
              <a:t>3</a:t>
            </a:r>
            <a:r>
              <a:rPr lang="ko-KR" altLang="en-US" b="0"/>
              <a:t>차</a:t>
            </a:r>
            <a:r>
              <a:rPr lang="en-US" altLang="ko-KR" b="0"/>
              <a:t>(2023~2027) </a:t>
            </a:r>
            <a:r>
              <a:rPr lang="ko-KR" altLang="en-US" b="0"/>
              <a:t>유아교육발전기본계획에서는 미래 교육에 대한 관심을 바탕으로 교원의 미래교육 역량 강화를 중점적으로 추진하고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주요 추진 과제로는 첫 번째</a:t>
            </a:r>
            <a:r>
              <a:rPr lang="en-US" altLang="ko-KR" b="0"/>
              <a:t>, </a:t>
            </a:r>
            <a:r>
              <a:rPr lang="ko-KR" altLang="en-US" b="0"/>
              <a:t>안전한 디지털 경험 지원으로 이는 디지털 환경에서의 안전성은 매우 중요한 요소입니다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이를 위해 </a:t>
            </a:r>
            <a:r>
              <a:rPr lang="en-US" altLang="ko-KR" b="0"/>
              <a:t>2023</a:t>
            </a:r>
            <a:r>
              <a:rPr lang="ko-KR" altLang="en-US" b="0"/>
              <a:t>년 상반기에는 정책연구를 통해 </a:t>
            </a:r>
            <a:r>
              <a:rPr lang="en-US" altLang="ko-KR" b="0"/>
              <a:t>3-5</a:t>
            </a:r>
            <a:r>
              <a:rPr lang="ko-KR" altLang="en-US" b="0"/>
              <a:t>세 유아의 디지털 역량을 정의하고</a:t>
            </a:r>
            <a:r>
              <a:rPr lang="en-US" altLang="ko-KR" b="0"/>
              <a:t>,</a:t>
            </a:r>
            <a:br>
              <a:rPr lang="en-US" altLang="ko-KR" b="0"/>
            </a:br>
            <a:r>
              <a:rPr lang="ko-KR" altLang="en-US" b="0"/>
              <a:t>교육과정 개발</a:t>
            </a:r>
            <a:r>
              <a:rPr lang="en-US" altLang="ko-KR" b="0"/>
              <a:t>, </a:t>
            </a:r>
            <a:r>
              <a:rPr lang="ko-KR" altLang="en-US" b="0"/>
              <a:t>교육 운영 플랫폼 설계</a:t>
            </a:r>
            <a:r>
              <a:rPr lang="en-US" altLang="ko-KR" b="0"/>
              <a:t>, </a:t>
            </a:r>
            <a:r>
              <a:rPr lang="ko-KR" altLang="en-US" b="0"/>
              <a:t>지원 환경 강화 방안을 연구했습니다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특히</a:t>
            </a:r>
            <a:r>
              <a:rPr lang="en-US" altLang="ko-KR" b="0"/>
              <a:t>, </a:t>
            </a:r>
            <a:r>
              <a:rPr lang="ko-KR" altLang="en-US" b="0"/>
              <a:t>부모와 교사의 디지털 역량 강화를 통해 유아가 안전하게 디지털 경험을 할 수 있도록 돕는 방안이 마련되었습니다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두 번째</a:t>
            </a:r>
            <a:r>
              <a:rPr lang="en-US" altLang="ko-KR" b="0"/>
              <a:t>, </a:t>
            </a:r>
            <a:r>
              <a:rPr lang="ko-KR" altLang="en-US" b="0"/>
              <a:t>디지털 경험 접근성 제고입니다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en-US" altLang="ko-KR" b="0"/>
              <a:t>2023</a:t>
            </a:r>
            <a:r>
              <a:rPr lang="ko-KR" altLang="en-US" b="0"/>
              <a:t>년 하반기에는 부모</a:t>
            </a:r>
            <a:r>
              <a:rPr lang="en-US" altLang="ko-KR" b="0"/>
              <a:t>, </a:t>
            </a:r>
            <a:r>
              <a:rPr lang="ko-KR" altLang="en-US" b="0"/>
              <a:t>교사</a:t>
            </a:r>
            <a:r>
              <a:rPr lang="en-US" altLang="ko-KR" b="0"/>
              <a:t>, </a:t>
            </a:r>
            <a:r>
              <a:rPr lang="ko-KR" altLang="en-US" b="0"/>
              <a:t>유아를 대상으로 디지털 경험을 지원하기 위한 구체적인 방안이 마련되었습니다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이를 기반으로 </a:t>
            </a:r>
            <a:r>
              <a:rPr lang="en-US" altLang="ko-KR" b="0"/>
              <a:t>2024</a:t>
            </a:r>
            <a:r>
              <a:rPr lang="ko-KR" altLang="en-US" b="0"/>
              <a:t>년부터 정책이 본격적으로 추진될 예정입니다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이 정책은 유아가 디지털 환경에 쉽게 접근하고 활용할 수 있도록 지원하는 데 초점을 맞추고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이러한 변화들은 유아교육의 방향성을 제시하며</a:t>
            </a:r>
            <a:r>
              <a:rPr lang="en-US" altLang="ko-KR" b="0"/>
              <a:t>, </a:t>
            </a:r>
            <a:r>
              <a:rPr lang="ko-KR" altLang="en-US" b="0"/>
              <a:t>교사들이 미래교육의 방향에 대한 이해를 바탕으로 교육과정을 운영할 필요성을 강조하고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따라서</a:t>
            </a:r>
            <a:r>
              <a:rPr lang="en-US" altLang="ko-KR" b="0"/>
              <a:t>, </a:t>
            </a:r>
            <a:r>
              <a:rPr lang="ko-KR" altLang="en-US" b="0"/>
              <a:t>교사는 이와 같은 미래교육의 방향성을 충분히 이해하고 이를 기반으로 교육과정을 계획하고 운영하는 것이 중요합니다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다음으로</a:t>
            </a:r>
            <a:r>
              <a:rPr lang="en-US" altLang="ko-KR"/>
              <a:t>, </a:t>
            </a:r>
            <a:r>
              <a:rPr lang="ko-KR" altLang="en-US" b="1"/>
              <a:t>디지털화가 가속됨에 따라 유아교육에서 직면하는 도전과 기회</a:t>
            </a:r>
            <a:r>
              <a:rPr lang="ko-KR" altLang="en-US"/>
              <a:t>에 대해 알아보겠습니다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디지털 전환 시대에서 유아를 </a:t>
            </a:r>
            <a:r>
              <a:rPr lang="ko-KR" altLang="en-US" b="1"/>
              <a:t>보호하는 동시에 역량을 갖추도록 돕는 방법</a:t>
            </a:r>
            <a:r>
              <a:rPr lang="ko-KR" altLang="en-US"/>
              <a:t>을 찾아야 할 필요성이 점점 커지고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이는 단순히 기술을 사용하는 것이 아니라</a:t>
            </a:r>
            <a:r>
              <a:rPr lang="en-US" altLang="ko-KR"/>
              <a:t>, </a:t>
            </a:r>
            <a:r>
              <a:rPr lang="ko-KR" altLang="en-US"/>
              <a:t>유아를 </a:t>
            </a:r>
            <a:r>
              <a:rPr lang="ko-KR" altLang="en-US" b="1"/>
              <a:t>디지털 환경의 위험으로부터 보호</a:t>
            </a:r>
            <a:r>
              <a:rPr lang="ko-KR" altLang="en-US"/>
              <a:t>하면서도 그들이 필요한 </a:t>
            </a:r>
            <a:r>
              <a:rPr lang="ko-KR" altLang="en-US" b="1"/>
              <a:t>디지털 역량을 기를 수 있도록 돕는 것</a:t>
            </a:r>
            <a:r>
              <a:rPr lang="ko-KR" altLang="en-US"/>
              <a:t>을 의미합니다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디지털화는 유아교육에 </a:t>
            </a:r>
            <a:r>
              <a:rPr lang="ko-KR" altLang="en-US" b="1"/>
              <a:t>다양한 도전과 기회</a:t>
            </a:r>
            <a:r>
              <a:rPr lang="ko-KR" altLang="en-US"/>
              <a:t>를 제공합니다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이에 따라</a:t>
            </a:r>
            <a:r>
              <a:rPr lang="en-US" altLang="ko-KR"/>
              <a:t>, </a:t>
            </a:r>
            <a:r>
              <a:rPr lang="ko-KR" altLang="en-US"/>
              <a:t>교사로서 우리는 다섯 가지 핵심 도전 과제에 대응할 필요가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첫 번째는 </a:t>
            </a:r>
            <a:r>
              <a:rPr lang="ko-KR" altLang="en-US" b="1"/>
              <a:t>디지털 위험으로부터 유아 보호</a:t>
            </a:r>
            <a:r>
              <a:rPr lang="ko-KR" altLang="en-US"/>
              <a:t>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환경에서 유아는 위험을 충분히 인식하지 못할 수 있기 때문에</a:t>
            </a:r>
            <a:r>
              <a:rPr lang="en-US" altLang="ko-KR"/>
              <a:t>, </a:t>
            </a:r>
            <a:r>
              <a:rPr lang="ko-KR" altLang="en-US"/>
              <a:t>이들을 보호하는 방법을 고려해야 합니다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두 번째는 </a:t>
            </a:r>
            <a:r>
              <a:rPr lang="ko-KR" altLang="en-US" b="1"/>
              <a:t>디지털 격차 완화</a:t>
            </a:r>
            <a:r>
              <a:rPr lang="ko-KR" altLang="en-US"/>
              <a:t>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가정이나 유아교육기관의 사회경제적 환경에 따라 발생할 수 있는 디지털 격차를 줄이기 위한 노력이 필요합니다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세 번째는 </a:t>
            </a:r>
            <a:r>
              <a:rPr lang="ko-KR" altLang="en-US" b="1"/>
              <a:t>유아의 디지털 역량 함양</a:t>
            </a:r>
            <a:r>
              <a:rPr lang="ko-KR" altLang="en-US"/>
              <a:t>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유아가 디지털 환경에서 자신을 보호하고</a:t>
            </a:r>
            <a:r>
              <a:rPr lang="en-US" altLang="ko-KR"/>
              <a:t>, </a:t>
            </a:r>
            <a:r>
              <a:rPr lang="ko-KR" altLang="en-US"/>
              <a:t>컴퓨팅 사고를 발전시키며</a:t>
            </a:r>
            <a:r>
              <a:rPr lang="en-US" altLang="ko-KR"/>
              <a:t>, </a:t>
            </a:r>
            <a:r>
              <a:rPr lang="ko-KR" altLang="en-US"/>
              <a:t>창의적으로 기술을 활용할 수 있도록 도와야 합니다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네 번째는 </a:t>
            </a:r>
            <a:r>
              <a:rPr lang="ko-KR" altLang="en-US" b="1"/>
              <a:t>유아와 가족 간 양질의 소통 제고</a:t>
            </a:r>
            <a:r>
              <a:rPr lang="ko-KR" altLang="en-US"/>
              <a:t>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도구를 통해 유아의 학습</a:t>
            </a:r>
            <a:r>
              <a:rPr lang="en-US" altLang="ko-KR"/>
              <a:t>, </a:t>
            </a:r>
            <a:r>
              <a:rPr lang="ko-KR" altLang="en-US"/>
              <a:t>발달</a:t>
            </a:r>
            <a:r>
              <a:rPr lang="en-US" altLang="ko-KR"/>
              <a:t>, </a:t>
            </a:r>
            <a:r>
              <a:rPr lang="ko-KR" altLang="en-US"/>
              <a:t>웰빙을 증진시키기 위해 가족 및 또래와의 질 높은 상호작용을 촉진해야 합니다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마지막으로</a:t>
            </a:r>
            <a:r>
              <a:rPr lang="en-US" altLang="ko-KR"/>
              <a:t>, </a:t>
            </a:r>
            <a:r>
              <a:rPr lang="ko-KR" altLang="en-US" b="1"/>
              <a:t>교사의 업무 절차 및 질 보장 지원</a:t>
            </a:r>
            <a:r>
              <a:rPr lang="ko-KR" altLang="en-US"/>
              <a:t>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도구와 데이터를 활용하여 교사의 학습과 협력을 지원하고</a:t>
            </a:r>
            <a:r>
              <a:rPr lang="en-US" altLang="ko-KR"/>
              <a:t>, </a:t>
            </a:r>
            <a:r>
              <a:rPr lang="ko-KR" altLang="en-US"/>
              <a:t>업무 프로세스를 개선할 기회를 제공하는 것도 중요한 과제입니다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이제 유치원 교사의 디지털 성숙도를 확인할 시간입니다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네 가지 항목을 살펴보면서</a:t>
            </a:r>
            <a:r>
              <a:rPr lang="en-US" altLang="ko-KR"/>
              <a:t>, </a:t>
            </a:r>
            <a:r>
              <a:rPr lang="ko-KR" altLang="en-US"/>
              <a:t>본인의 디지털 접근 방식이 어디에 가까운지 선택해 보세요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각 항목은 유아교육에서 디지털 미디어를 얼마나 자주</a:t>
            </a:r>
            <a:r>
              <a:rPr lang="en-US" altLang="ko-KR"/>
              <a:t>, </a:t>
            </a:r>
            <a:r>
              <a:rPr lang="ko-KR" altLang="en-US"/>
              <a:t>그리고 어떤 방식으로 활용하고 있는지를 나타냅니다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자신이 해당하는 항목을 선택하고</a:t>
            </a:r>
            <a:r>
              <a:rPr lang="en-US" altLang="ko-KR"/>
              <a:t>, </a:t>
            </a:r>
            <a:r>
              <a:rPr lang="ko-KR" altLang="en-US"/>
              <a:t>이를 통해 본인의 디지털 성숙도를 진단해 보세요</a:t>
            </a:r>
            <a:r>
              <a:rPr lang="en-US" altLang="ko-KR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이제 나의 디지털 접근 방식을 확인해보세요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성숙도 단계는 디지털 무관심</a:t>
            </a:r>
            <a:r>
              <a:rPr lang="en-US" altLang="ko-KR"/>
              <a:t>, </a:t>
            </a:r>
            <a:r>
              <a:rPr lang="ko-KR" altLang="en-US"/>
              <a:t>디지털 관찰자</a:t>
            </a:r>
            <a:r>
              <a:rPr lang="en-US" altLang="ko-KR"/>
              <a:t>, </a:t>
            </a:r>
            <a:r>
              <a:rPr lang="ko-KR" altLang="en-US"/>
              <a:t>디지털 도전자</a:t>
            </a:r>
            <a:r>
              <a:rPr lang="en-US" altLang="ko-KR"/>
              <a:t>, </a:t>
            </a:r>
            <a:r>
              <a:rPr lang="ko-KR" altLang="en-US"/>
              <a:t>디지털 네이티브로 나뉘어집니다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나의 디지털 접근 방식에 따라 성숙도 단계를 알아볼 수 있습니다</a:t>
            </a:r>
            <a:r>
              <a:rPr lang="en-US" altLang="ko-KR"/>
              <a:t>.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같은 단계에 있는 다른 교사들은 어떻게 생각하고 있을까요</a:t>
            </a:r>
            <a:r>
              <a:rPr lang="en-US" altLang="ko-KR"/>
              <a:t>?</a:t>
            </a:r>
          </a:p>
          <a:p>
            <a:pPr lvl="0">
              <a:defRPr/>
            </a:pPr>
            <a:r>
              <a:rPr lang="ko-KR" altLang="en-US"/>
              <a:t>나의 생각과 비교해 봅시다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자신의 디지털 성숙도 단계를 돌아보고</a:t>
            </a:r>
            <a:r>
              <a:rPr lang="en-US" altLang="ko-KR"/>
              <a:t>, </a:t>
            </a:r>
            <a:r>
              <a:rPr lang="ko-KR" altLang="en-US"/>
              <a:t>그에 영향을 미친 요인들을 분석하며</a:t>
            </a:r>
            <a:r>
              <a:rPr lang="en-US" altLang="ko-KR"/>
              <a:t>, </a:t>
            </a:r>
            <a:r>
              <a:rPr lang="ko-KR" altLang="en-US"/>
              <a:t>미래 성장을 위해 필요한 변화를 탐색해 보겠습니다</a:t>
            </a:r>
            <a:r>
              <a:rPr lang="en-US" altLang="ko-KR"/>
              <a:t>.</a:t>
            </a:r>
          </a:p>
          <a:p>
            <a:pPr>
              <a:buFont typeface="+mj-lt"/>
              <a:buAutoNum type="arabicPeriod"/>
              <a:defRPr/>
            </a:pPr>
            <a:r>
              <a:rPr lang="ko-KR" altLang="en-US" b="1"/>
              <a:t>현재 나의 디지털 성숙도 단계</a:t>
            </a:r>
            <a:br>
              <a:rPr lang="ko-KR" altLang="en-US"/>
            </a:br>
            <a:r>
              <a:rPr lang="ko-KR" altLang="en-US"/>
              <a:t>먼저</a:t>
            </a:r>
            <a:r>
              <a:rPr lang="en-US" altLang="ko-KR"/>
              <a:t>, </a:t>
            </a:r>
            <a:r>
              <a:rPr lang="ko-KR" altLang="en-US"/>
              <a:t>자신이 </a:t>
            </a:r>
            <a:r>
              <a:rPr lang="en-US" altLang="ko-KR"/>
              <a:t>'</a:t>
            </a:r>
            <a:r>
              <a:rPr lang="ko-KR" altLang="en-US"/>
              <a:t>디지털 무관심</a:t>
            </a:r>
            <a:r>
              <a:rPr lang="en-US" altLang="ko-KR"/>
              <a:t>', '</a:t>
            </a:r>
            <a:r>
              <a:rPr lang="ko-KR" altLang="en-US"/>
              <a:t>디지털 관찰자</a:t>
            </a:r>
            <a:r>
              <a:rPr lang="en-US" altLang="ko-KR"/>
              <a:t>', '</a:t>
            </a:r>
            <a:r>
              <a:rPr lang="ko-KR" altLang="en-US"/>
              <a:t>디지털 도전자</a:t>
            </a:r>
            <a:r>
              <a:rPr lang="en-US" altLang="ko-KR"/>
              <a:t>', '</a:t>
            </a:r>
            <a:r>
              <a:rPr lang="ko-KR" altLang="en-US"/>
              <a:t>디지털 네이티브</a:t>
            </a:r>
            <a:r>
              <a:rPr lang="en-US" altLang="ko-KR"/>
              <a:t>' </a:t>
            </a:r>
            <a:r>
              <a:rPr lang="ko-KR" altLang="en-US"/>
              <a:t>중 어디에 속해있나요</a:t>
            </a:r>
            <a:r>
              <a:rPr lang="en-US" altLang="ko-KR"/>
              <a:t>?</a:t>
            </a:r>
          </a:p>
          <a:p>
            <a:pPr>
              <a:buFont typeface="+mj-lt"/>
              <a:buNone/>
              <a:defRPr/>
            </a:pPr>
            <a:r>
              <a:rPr lang="ko-KR" altLang="en-US"/>
              <a:t>본인의 디지털 접근 방식이 현재 어느 위치에 있는지 파악하는 것이 첫걸음입니다</a:t>
            </a:r>
            <a:r>
              <a:rPr lang="en-US" altLang="ko-KR"/>
              <a:t>.</a:t>
            </a:r>
          </a:p>
          <a:p>
            <a:pPr>
              <a:buFont typeface="+mj-lt"/>
              <a:buNone/>
              <a:defRPr/>
            </a:pPr>
            <a:r>
              <a:rPr lang="en-US" altLang="ko-KR" b="1"/>
              <a:t>2. </a:t>
            </a:r>
            <a:r>
              <a:rPr lang="ko-KR" altLang="en-US" b="1"/>
              <a:t>왜 나는 그 단계에 있는 걸까요</a:t>
            </a:r>
            <a:r>
              <a:rPr lang="en-US" altLang="ko-KR" b="1"/>
              <a:t>?</a:t>
            </a:r>
            <a:br>
              <a:rPr lang="ko-KR" altLang="en-US"/>
            </a:br>
            <a:r>
              <a:rPr lang="ko-KR" altLang="en-US"/>
              <a:t>자신의 디지털 성숙도 단계에 영향을 미친 요인에 대해 생각해 봅니다</a:t>
            </a:r>
            <a:r>
              <a:rPr lang="en-US" altLang="ko-KR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/>
              <a:t>왜 디지털 미디어를 적극적으로 활용하지 않는지</a:t>
            </a:r>
            <a:r>
              <a:rPr lang="en-US" altLang="ko-KR"/>
              <a:t>, </a:t>
            </a:r>
            <a:r>
              <a:rPr lang="ko-KR" altLang="en-US"/>
              <a:t>또는 새로운 디지털 도전에 나서는 이유는 무엇인지 생각해 봅시다</a:t>
            </a:r>
          </a:p>
          <a:p>
            <a:pPr>
              <a:buFont typeface="+mj-lt"/>
              <a:buNone/>
              <a:defRPr/>
            </a:pPr>
            <a:r>
              <a:rPr lang="en-US" altLang="ko-KR" b="1"/>
              <a:t>3. </a:t>
            </a:r>
            <a:r>
              <a:rPr lang="ko-KR" altLang="en-US" b="1"/>
              <a:t>영향 요인 분석</a:t>
            </a:r>
            <a:br>
              <a:rPr lang="ko-KR" altLang="en-US"/>
            </a:br>
            <a:r>
              <a:rPr lang="ko-KR" altLang="en-US"/>
              <a:t>교육</a:t>
            </a:r>
            <a:r>
              <a:rPr lang="en-US" altLang="ko-KR"/>
              <a:t>, </a:t>
            </a:r>
            <a:r>
              <a:rPr lang="ko-KR" altLang="en-US"/>
              <a:t>경험</a:t>
            </a:r>
            <a:r>
              <a:rPr lang="en-US" altLang="ko-KR"/>
              <a:t>, </a:t>
            </a:r>
            <a:r>
              <a:rPr lang="ko-KR" altLang="en-US"/>
              <a:t>환경 등 다양한 측면에서 자신의 성숙도에 영향을 준 요소들을 분석해 보세요</a:t>
            </a:r>
            <a:r>
              <a:rPr lang="en-US" altLang="ko-KR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/>
              <a:t>이 과정을 통해 어떤 배경이나 경험이 현재의 디지털 성숙도에 영향을 주었는지 이해할 수 있습니다</a:t>
            </a:r>
            <a:r>
              <a:rPr lang="en-US" altLang="ko-KR"/>
              <a:t>.</a:t>
            </a:r>
          </a:p>
          <a:p>
            <a:pPr>
              <a:buFont typeface="+mj-lt"/>
              <a:buNone/>
              <a:defRPr/>
            </a:pPr>
            <a:r>
              <a:rPr lang="en-US" altLang="ko-KR" b="1"/>
              <a:t>4. </a:t>
            </a:r>
            <a:r>
              <a:rPr lang="ko-KR" altLang="en-US" b="1"/>
              <a:t>미래 성장을 위한 변화 탐색</a:t>
            </a:r>
            <a:br>
              <a:rPr lang="ko-KR" altLang="en-US"/>
            </a:br>
            <a:r>
              <a:rPr lang="ko-KR" altLang="en-US"/>
              <a:t>마지막으로</a:t>
            </a:r>
            <a:r>
              <a:rPr lang="en-US" altLang="ko-KR"/>
              <a:t>, </a:t>
            </a:r>
            <a:r>
              <a:rPr lang="ko-KR" altLang="en-US"/>
              <a:t>다음 단계로 성장하기 위해 어떤 변화가 필요한지 고민해 봅니다</a:t>
            </a:r>
            <a:r>
              <a:rPr lang="en-US" altLang="ko-KR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/>
              <a:t>앞으로의 디지털 성숙도를 높이기 위해 나에게 필요한 것은 무엇일까요</a:t>
            </a:r>
            <a:r>
              <a:rPr lang="en-US" altLang="ko-KR"/>
              <a:t>? </a:t>
            </a:r>
            <a:r>
              <a:rPr lang="ko-KR" altLang="en-US"/>
              <a:t>이를 통해 디지털 미디어를 더욱 효과적으로 활용할 수 있는 방향을 모색해 보세요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디지털 성숙도에 기반하여 앞으로 어떤 준비를 시작할지 생각해 보는 것이 핵심입니다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도구와 플랫폼은 누구나 시작할 수 있으며</a:t>
            </a:r>
            <a:r>
              <a:rPr lang="en-US" altLang="ko-KR"/>
              <a:t>, </a:t>
            </a:r>
            <a:r>
              <a:rPr lang="ko-KR" altLang="en-US"/>
              <a:t>모든 교사가 자신의 성숙도에 맞춰 점진적으로 접근할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 b="1"/>
              <a:t>어떤 준비를 시작할지 생각해보기</a:t>
            </a:r>
            <a:r>
              <a:rPr lang="en-US" altLang="ko-KR" b="1"/>
              <a:t>: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디지털 역량은 한 번에 완성되는 것이 아니라</a:t>
            </a:r>
            <a:r>
              <a:rPr lang="en-US" altLang="ko-KR"/>
              <a:t>, </a:t>
            </a:r>
            <a:r>
              <a:rPr lang="ko-KR" altLang="en-US"/>
              <a:t>작은 단계부터 시작해 나가는 과정입니다</a:t>
            </a:r>
            <a:r>
              <a:rPr lang="en-US" altLang="ko-KR"/>
              <a:t>. 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교실에서 간단한 미디어 활용부터</a:t>
            </a:r>
            <a:r>
              <a:rPr lang="en-US" altLang="ko-KR"/>
              <a:t>, </a:t>
            </a:r>
            <a:r>
              <a:rPr lang="ko-KR" altLang="en-US"/>
              <a:t>동료들과의 학습공동체 구성</a:t>
            </a:r>
            <a:r>
              <a:rPr lang="en-US" altLang="ko-KR"/>
              <a:t>, </a:t>
            </a:r>
            <a:r>
              <a:rPr lang="ko-KR" altLang="en-US"/>
              <a:t>유아와 함께 정하는 디지털 규칙 등 작은 실천이 디지털 역량을 키우는 데 중요한 역할을 합니다</a:t>
            </a:r>
          </a:p>
          <a:p>
            <a:pPr>
              <a:buFont typeface="Arial"/>
              <a:buNone/>
              <a:defRPr/>
            </a:pPr>
            <a:endParaRPr lang="en-US" altLang="ko-KR"/>
          </a:p>
          <a:p>
            <a:pPr>
              <a:buFont typeface="Arial"/>
              <a:buNone/>
              <a:defRPr/>
            </a:pPr>
            <a:r>
              <a:rPr lang="ko-KR" altLang="en-US"/>
              <a:t>지금 이 자리에서 할 수 있는 작은 것부터 시작해 보세요</a:t>
            </a:r>
            <a:r>
              <a:rPr lang="en-US" altLang="ko-KR"/>
              <a:t>. 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모든 교사는 디지털을 활용할 수 있는 잠재력을 가지고 있습니다</a:t>
            </a:r>
            <a:r>
              <a:rPr lang="en-US" altLang="ko-KR"/>
              <a:t>. 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성숙도 단계에 관계없이</a:t>
            </a:r>
            <a:r>
              <a:rPr lang="en-US" altLang="ko-KR"/>
              <a:t>, </a:t>
            </a:r>
            <a:r>
              <a:rPr lang="ko-KR" altLang="en-US"/>
              <a:t>누구나 자신만의 속도로 디지털 역량을 발전시켜 나갈 수 있다는 점을 잊지 마세요</a:t>
            </a:r>
            <a:r>
              <a:rPr lang="en-US" altLang="ko-KR"/>
              <a:t>.</a:t>
            </a:r>
          </a:p>
          <a:p>
            <a:pPr>
              <a:buFont typeface="Arial"/>
              <a:buNone/>
              <a:defRPr/>
            </a:pPr>
            <a:endParaRPr lang="en-US" altLang="ko-KR"/>
          </a:p>
          <a:p>
            <a:pPr>
              <a:buFont typeface="Arial"/>
              <a:buNone/>
              <a:defRPr/>
            </a:pPr>
            <a:r>
              <a:rPr lang="ko-KR" altLang="en-US"/>
              <a:t>아래에 제시된 구글 아트 앤 컬처</a:t>
            </a:r>
            <a:r>
              <a:rPr lang="en-US" altLang="ko-KR"/>
              <a:t>, </a:t>
            </a:r>
            <a:r>
              <a:rPr lang="ko-KR" altLang="en-US"/>
              <a:t>캔바</a:t>
            </a:r>
            <a:r>
              <a:rPr lang="en-US" altLang="ko-KR"/>
              <a:t>, </a:t>
            </a:r>
            <a:r>
              <a:rPr lang="ko-KR" altLang="en-US"/>
              <a:t>패들렛 등은 디지털 환경에 첫 발을 내딛는 데 도움이 될 수 있는 예시입니다</a:t>
            </a:r>
            <a:r>
              <a:rPr lang="en-US" altLang="ko-KR"/>
              <a:t>. 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필요할 때 참고하여</a:t>
            </a:r>
            <a:r>
              <a:rPr lang="en-US" altLang="ko-KR"/>
              <a:t>, </a:t>
            </a:r>
            <a:r>
              <a:rPr lang="ko-KR" altLang="en-US"/>
              <a:t>교실에서 유아들과 함께 간단하게 활용해 보세요</a:t>
            </a:r>
            <a:r>
              <a:rPr lang="en-US" altLang="ko-KR"/>
              <a:t>. 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중요한 것은 도구 그 자체가 아니라</a:t>
            </a:r>
            <a:r>
              <a:rPr lang="en-US" altLang="ko-KR"/>
              <a:t>, </a:t>
            </a:r>
            <a:r>
              <a:rPr lang="ko-KR" altLang="en-US"/>
              <a:t>교사가 디지털 학습의 첫 걸음을 내딛고 이를 통해 성장해 나가는 과정입니다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디지털 전환 시대</a:t>
            </a:r>
            <a:r>
              <a:rPr lang="en-US" altLang="ko-KR" b="1"/>
              <a:t>, </a:t>
            </a:r>
            <a:r>
              <a:rPr lang="ko-KR" altLang="en-US" b="1"/>
              <a:t>체감하고 있는 변화</a:t>
            </a:r>
            <a:r>
              <a:rPr lang="ko-KR" altLang="en-US"/>
              <a:t>에 대해 여러분의 생각을 나눠보는 시간을 갖겠습니다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아래 질문들을 참고하여 각자의 경험과 생각을 공유해 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A445EFB9-FD4C-8214-8BB8-D68D588CFF43}"/>
              </a:ext>
            </a:extLst>
          </p:cNvPr>
          <p:cNvSpPr txBox="1"/>
          <p:nvPr userDrawn="1"/>
        </p:nvSpPr>
        <p:spPr>
          <a:xfrm>
            <a:off x="774700" y="0"/>
            <a:ext cx="100584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indent="0" algn="l">
              <a:lnSpc>
                <a:spcPct val="98770"/>
              </a:lnSpc>
              <a:buNone/>
            </a:pPr>
            <a:r>
              <a:rPr lang="en-US" altLang="ko-KR" sz="4800" b="0" i="0" u="none" strike="noStrike" spc="-400" dirty="0">
                <a:solidFill>
                  <a:srgbClr val="4D4D4D"/>
                </a:solidFill>
                <a:ea typeface="Pretendard ExtraBold" panose="02000903000000020004" pitchFamily="50" charset="-127"/>
              </a:rPr>
              <a:t> </a:t>
            </a:r>
            <a:endParaRPr lang="ko-KR" altLang="ko-KR" sz="4800" b="0" i="0" u="none" strike="noStrike" spc="-400" dirty="0">
              <a:solidFill>
                <a:srgbClr val="4D4D4D"/>
              </a:solidFill>
              <a:ea typeface="Pretendard ExtraBold" panose="02000903000000020004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hyperlink" Target="https://musiclab.chromeexperiments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adlet.com/" TargetMode="External"/><Relationship Id="rId5" Type="http://schemas.openxmlformats.org/officeDocument/2006/relationships/hyperlink" Target="https://www.canva.com/" TargetMode="External"/><Relationship Id="rId4" Type="http://schemas.openxmlformats.org/officeDocument/2006/relationships/hyperlink" Target="https://bookcreator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6D4590C-B1D3-CB13-726F-329E7D4F4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B81D4910-B3D8-BF60-888E-9CCF6A416D20}"/>
              </a:ext>
            </a:extLst>
          </p:cNvPr>
          <p:cNvGrpSpPr/>
          <p:nvPr/>
        </p:nvGrpSpPr>
        <p:grpSpPr>
          <a:xfrm>
            <a:off x="0" y="0"/>
            <a:ext cx="18288002" cy="10287000"/>
            <a:chOff x="0" y="0"/>
            <a:chExt cx="18288002" cy="10287000"/>
          </a:xfrm>
        </p:grpSpPr>
        <p:pic>
          <p:nvPicPr>
            <p:cNvPr id="36" name="그림 3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0" y="0"/>
              <a:ext cx="18288002" cy="10287000"/>
            </a:xfrm>
            <a:prstGeom prst="rect">
              <a:avLst/>
            </a:prstGeom>
          </p:spPr>
        </p:pic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53A3B8E0-D50F-19E6-B115-B7F27CA71ACA}"/>
                </a:ext>
              </a:extLst>
            </p:cNvPr>
            <p:cNvSpPr/>
            <p:nvPr/>
          </p:nvSpPr>
          <p:spPr>
            <a:xfrm>
              <a:off x="15750540" y="2125980"/>
              <a:ext cx="354330" cy="7315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그림 7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그림 1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그림 11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그림 205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그림 6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-1"/>
            <a:ext cx="18288004" cy="10287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그림 10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" name="그룹 208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204" name="그림 203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  <p:sp>
          <p:nvSpPr>
            <p:cNvPr id="205" name="사각형: 둥근 모서리 204">
              <a:hlinkClick r:id="rId4"/>
            </p:cNvPr>
            <p:cNvSpPr/>
            <p:nvPr/>
          </p:nvSpPr>
          <p:spPr>
            <a:xfrm>
              <a:off x="4061732" y="8739869"/>
              <a:ext cx="544285" cy="530678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06" name="사각형: 둥근 모서리 205">
              <a:hlinkClick r:id="rId5"/>
            </p:cNvPr>
            <p:cNvSpPr/>
            <p:nvPr/>
          </p:nvSpPr>
          <p:spPr>
            <a:xfrm>
              <a:off x="12592050" y="5219700"/>
              <a:ext cx="544285" cy="530678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25400" cap="flat" cmpd="sng" algn="ctr">
              <a:noFill/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  <p:sp>
          <p:nvSpPr>
            <p:cNvPr id="207" name="사각형: 둥근 모서리 206">
              <a:hlinkClick r:id="rId6"/>
            </p:cNvPr>
            <p:cNvSpPr/>
            <p:nvPr/>
          </p:nvSpPr>
          <p:spPr>
            <a:xfrm>
              <a:off x="13987648" y="5231327"/>
              <a:ext cx="648193" cy="44285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25400" cap="flat" cmpd="sng" algn="ctr">
              <a:noFill/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  <p:sp>
          <p:nvSpPr>
            <p:cNvPr id="208" name="사각형: 둥근 모서리 207">
              <a:hlinkClick r:id="rId7"/>
            </p:cNvPr>
            <p:cNvSpPr/>
            <p:nvPr/>
          </p:nvSpPr>
          <p:spPr>
            <a:xfrm>
              <a:off x="16045048" y="5143500"/>
              <a:ext cx="951262" cy="579169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25400" cap="flat" cmpd="sng" algn="ctr">
              <a:noFill/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사용자 지정 24">
      <a:dk1>
        <a:sysClr val="windowText" lastClr="000000"/>
      </a:dk1>
      <a:lt1>
        <a:sysClr val="window" lastClr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5">
      <a:majorFont>
        <a:latin typeface="Pretendard SemiBold"/>
        <a:ea typeface="Pretendard SemiBold"/>
        <a:cs typeface=""/>
      </a:majorFont>
      <a:minorFont>
        <a:latin typeface="Pretendard Medium"/>
        <a:ea typeface="Pretendard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2070</Words>
  <Application>Microsoft Office PowerPoint</Application>
  <PresentationFormat>사용자 지정</PresentationFormat>
  <Paragraphs>182</Paragraphs>
  <Slides>22</Slides>
  <Notes>22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9" baseType="lpstr">
      <vt:lpstr>Pretendard</vt:lpstr>
      <vt:lpstr>Pretendard Medium</vt:lpstr>
      <vt:lpstr>Pretendard SemiBold</vt:lpstr>
      <vt:lpstr>맑은 고딕</vt:lpstr>
      <vt:lpstr>함초롬바탕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KYORYOUNG KIM</dc:creator>
  <cp:lastModifiedBy>KYORYOUNG KIM</cp:lastModifiedBy>
  <cp:revision>143</cp:revision>
  <dcterms:created xsi:type="dcterms:W3CDTF">2006-08-16T00:00:00Z</dcterms:created>
  <dcterms:modified xsi:type="dcterms:W3CDTF">2025-02-26T08:52:13Z</dcterms:modified>
  <cp:version/>
</cp:coreProperties>
</file>