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8288000" cy="10287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코트라 희망체" panose="020B0600000101010101" pitchFamily="50" charset="-127"/>
      <p:regular r:id="rId27"/>
    </p:embeddedFont>
    <p:embeddedFont>
      <p:font typeface="휴먼모음T" panose="02030504000101010101" pitchFamily="18" charset="-127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-36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2.png"/><Relationship Id="rId9" Type="http://schemas.openxmlformats.org/officeDocument/2006/relationships/hyperlink" Target="https://ai.invideo.io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9.png"/><Relationship Id="rId7" Type="http://schemas.openxmlformats.org/officeDocument/2006/relationships/image" Target="../media/image34.png"/><Relationship Id="rId12" Type="http://schemas.openxmlformats.org/officeDocument/2006/relationships/image" Target="../media/image1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0.png"/><Relationship Id="rId10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9.png"/><Relationship Id="rId7" Type="http://schemas.openxmlformats.org/officeDocument/2006/relationships/image" Target="../media/image4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0.png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9.png"/><Relationship Id="rId7" Type="http://schemas.openxmlformats.org/officeDocument/2006/relationships/image" Target="../media/image4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30.png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3" Type="http://schemas.openxmlformats.org/officeDocument/2006/relationships/image" Target="../media/image29.png"/><Relationship Id="rId7" Type="http://schemas.openxmlformats.org/officeDocument/2006/relationships/image" Target="../media/image40.png"/><Relationship Id="rId12" Type="http://schemas.openxmlformats.org/officeDocument/2006/relationships/image" Target="../media/image4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8.png"/><Relationship Id="rId5" Type="http://schemas.openxmlformats.org/officeDocument/2006/relationships/image" Target="../media/image30.png"/><Relationship Id="rId10" Type="http://schemas.openxmlformats.org/officeDocument/2006/relationships/image" Target="../media/image45.png"/><Relationship Id="rId4" Type="http://schemas.openxmlformats.org/officeDocument/2006/relationships/image" Target="../media/image22.png"/><Relationship Id="rId9" Type="http://schemas.openxmlformats.org/officeDocument/2006/relationships/image" Target="../media/image47.png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9.png"/><Relationship Id="rId7" Type="http://schemas.openxmlformats.org/officeDocument/2006/relationships/image" Target="../media/image40.png"/><Relationship Id="rId12" Type="http://schemas.openxmlformats.org/officeDocument/2006/relationships/image" Target="../media/image1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5.png"/><Relationship Id="rId5" Type="http://schemas.openxmlformats.org/officeDocument/2006/relationships/image" Target="../media/image30.png"/><Relationship Id="rId10" Type="http://schemas.openxmlformats.org/officeDocument/2006/relationships/image" Target="../media/image49.png"/><Relationship Id="rId4" Type="http://schemas.openxmlformats.org/officeDocument/2006/relationships/image" Target="../media/image22.png"/><Relationship Id="rId9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9.png"/><Relationship Id="rId7" Type="http://schemas.openxmlformats.org/officeDocument/2006/relationships/image" Target="../media/image4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15.png"/><Relationship Id="rId5" Type="http://schemas.openxmlformats.org/officeDocument/2006/relationships/image" Target="../media/image30.png"/><Relationship Id="rId10" Type="http://schemas.openxmlformats.org/officeDocument/2006/relationships/image" Target="../media/image53.png"/><Relationship Id="rId4" Type="http://schemas.openxmlformats.org/officeDocument/2006/relationships/image" Target="../media/image22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9.png"/><Relationship Id="rId7" Type="http://schemas.openxmlformats.org/officeDocument/2006/relationships/image" Target="../media/image5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0.png"/><Relationship Id="rId4" Type="http://schemas.openxmlformats.org/officeDocument/2006/relationships/image" Target="../media/image22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5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png"/><Relationship Id="rId12" Type="http://schemas.openxmlformats.org/officeDocument/2006/relationships/hyperlink" Target="http://www.korea.kr/" TargetMode="Externa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2.png"/><Relationship Id="rId11" Type="http://schemas.openxmlformats.org/officeDocument/2006/relationships/image" Target="../media/image56.png"/><Relationship Id="rId5" Type="http://schemas.openxmlformats.org/officeDocument/2006/relationships/image" Target="../media/image29.png"/><Relationship Id="rId10" Type="http://schemas.openxmlformats.org/officeDocument/2006/relationships/image" Target="../media/image15.png"/><Relationship Id="rId4" Type="http://schemas.openxmlformats.org/officeDocument/2006/relationships/image" Target="../media/image28.png"/><Relationship Id="rId9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7.png"/><Relationship Id="rId7" Type="http://schemas.openxmlformats.org/officeDocument/2006/relationships/image" Target="../media/image6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hyperlink" Target="https://www.autodraw.com/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15.png"/><Relationship Id="rId3" Type="http://schemas.openxmlformats.org/officeDocument/2006/relationships/image" Target="../media/image57.png"/><Relationship Id="rId7" Type="http://schemas.openxmlformats.org/officeDocument/2006/relationships/image" Target="../media/image63.png"/><Relationship Id="rId12" Type="http://schemas.openxmlformats.org/officeDocument/2006/relationships/image" Target="../media/image6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40.png"/><Relationship Id="rId5" Type="http://schemas.openxmlformats.org/officeDocument/2006/relationships/image" Target="../media/image62.png"/><Relationship Id="rId10" Type="http://schemas.openxmlformats.org/officeDocument/2006/relationships/image" Target="../media/image66.png"/><Relationship Id="rId4" Type="http://schemas.openxmlformats.org/officeDocument/2006/relationships/image" Target="../media/image22.png"/><Relationship Id="rId9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57.png"/><Relationship Id="rId7" Type="http://schemas.openxmlformats.org/officeDocument/2006/relationships/image" Target="../media/image6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68.png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57.png"/><Relationship Id="rId7" Type="http://schemas.openxmlformats.org/officeDocument/2006/relationships/image" Target="../media/image7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71.png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57.png"/><Relationship Id="rId7" Type="http://schemas.openxmlformats.org/officeDocument/2006/relationships/image" Target="../media/image7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74.png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57.png"/><Relationship Id="rId7" Type="http://schemas.openxmlformats.org/officeDocument/2006/relationships/image" Target="../media/image76.png"/><Relationship Id="rId12" Type="http://schemas.openxmlformats.org/officeDocument/2006/relationships/image" Target="../media/image1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40.png"/><Relationship Id="rId5" Type="http://schemas.openxmlformats.org/officeDocument/2006/relationships/image" Target="../media/image74.png"/><Relationship Id="rId10" Type="http://schemas.openxmlformats.org/officeDocument/2006/relationships/image" Target="../media/image78.png"/><Relationship Id="rId4" Type="http://schemas.openxmlformats.org/officeDocument/2006/relationships/image" Target="../media/image22.png"/><Relationship Id="rId9" Type="http://schemas.openxmlformats.org/officeDocument/2006/relationships/image" Target="../media/image7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7.png"/><Relationship Id="rId7" Type="http://schemas.openxmlformats.org/officeDocument/2006/relationships/image" Target="../media/image5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0.png"/><Relationship Id="rId4" Type="http://schemas.openxmlformats.org/officeDocument/2006/relationships/image" Target="../media/image22.png"/><Relationship Id="rId9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57.png"/><Relationship Id="rId7" Type="http://schemas.openxmlformats.org/officeDocument/2006/relationships/image" Target="../media/image4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0.png"/><Relationship Id="rId4" Type="http://schemas.openxmlformats.org/officeDocument/2006/relationships/image" Target="../media/image22.png"/><Relationship Id="rId9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57.png"/><Relationship Id="rId7" Type="http://schemas.openxmlformats.org/officeDocument/2006/relationships/image" Target="../media/image4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0.png"/><Relationship Id="rId4" Type="http://schemas.openxmlformats.org/officeDocument/2006/relationships/image" Target="../media/image22.png"/><Relationship Id="rId9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22300" y="7340600"/>
            <a:ext cx="19316700" cy="3225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400" y="2616200"/>
            <a:ext cx="13271500" cy="652780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3124200"/>
            <a:ext cx="13271500" cy="58293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600" y="2362200"/>
            <a:ext cx="13271500" cy="812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1300" y="3924300"/>
            <a:ext cx="2082800" cy="129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97300" y="2362200"/>
            <a:ext cx="1981200" cy="13843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7600" y="647700"/>
            <a:ext cx="3581400" cy="35814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12200" y="1676400"/>
            <a:ext cx="1016000" cy="6096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59600" y="1447800"/>
            <a:ext cx="1244600" cy="7874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26700" y="2133600"/>
            <a:ext cx="1244600" cy="7874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13600" y="4343400"/>
            <a:ext cx="2108200" cy="800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-1560000">
            <a:off x="11388299" y="3629169"/>
            <a:ext cx="774700" cy="7747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2500" y="8775700"/>
            <a:ext cx="635000" cy="3683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64200" y="9398000"/>
            <a:ext cx="635000" cy="3683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967200" y="8763000"/>
            <a:ext cx="635000" cy="3683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658600" y="9601200"/>
            <a:ext cx="635000" cy="368300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6477000" y="4399320"/>
            <a:ext cx="5689600" cy="524301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  <a:cs typeface="코트라 희망체" panose="020B0600000101010101" pitchFamily="50" charset="-127"/>
              </a:rPr>
              <a:t>인공지능을</a:t>
            </a:r>
            <a:r>
              <a:rPr lang="ko-KR" altLang="en-US" sz="4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en-US" sz="3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활용한</a:t>
            </a:r>
            <a:endParaRPr lang="ko-KR" sz="4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22600" y="7340600"/>
            <a:ext cx="12242800" cy="50800"/>
          </a:xfrm>
          <a:prstGeom prst="rect">
            <a:avLst/>
          </a:prstGeom>
        </p:spPr>
      </p:pic>
      <p:sp>
        <p:nvSpPr>
          <p:cNvPr id="22" name="TextBox 19">
            <a:extLst>
              <a:ext uri="{FF2B5EF4-FFF2-40B4-BE49-F238E27FC236}">
                <a16:creationId xmlns:a16="http://schemas.microsoft.com/office/drawing/2014/main" id="{FAC80B1C-5631-4A6C-B34B-4463E5AC020E}"/>
              </a:ext>
            </a:extLst>
          </p:cNvPr>
          <p:cNvSpPr txBox="1"/>
          <p:nvPr/>
        </p:nvSpPr>
        <p:spPr>
          <a:xfrm>
            <a:off x="6413500" y="5702870"/>
            <a:ext cx="5689600" cy="524301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9600" b="1" i="0" u="none" strike="noStrike" dirty="0">
                <a:solidFill>
                  <a:srgbClr val="00B05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환경교육</a:t>
            </a:r>
            <a:endParaRPr lang="ko-KR" sz="4400" b="1" i="0" u="none" strike="noStrike" dirty="0">
              <a:solidFill>
                <a:srgbClr val="00B05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pic>
        <p:nvPicPr>
          <p:cNvPr id="23" name="_x221216680" descr="EMB000097b0108d">
            <a:extLst>
              <a:ext uri="{FF2B5EF4-FFF2-40B4-BE49-F238E27FC236}">
                <a16:creationId xmlns:a16="http://schemas.microsoft.com/office/drawing/2014/main" id="{5CCEC2D4-EEC6-4F14-A73A-B191B15F0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" b="107"/>
          <a:stretch>
            <a:fillRect/>
          </a:stretch>
        </p:blipFill>
        <p:spPr bwMode="auto">
          <a:xfrm>
            <a:off x="8062904" y="6629595"/>
            <a:ext cx="2408246" cy="214610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_x408532184" descr="EMB000062b43f28">
            <a:extLst>
              <a:ext uri="{FF2B5EF4-FFF2-40B4-BE49-F238E27FC236}">
                <a16:creationId xmlns:a16="http://schemas.microsoft.com/office/drawing/2014/main" id="{C0170140-1094-4FB2-A6CC-5A0F5C617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0849" y="238099"/>
            <a:ext cx="3986701" cy="148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17C0BFB7-2B1B-40D8-BC51-C1A5495116FB}"/>
              </a:ext>
            </a:extLst>
          </p:cNvPr>
          <p:cNvSpPr/>
          <p:nvPr/>
        </p:nvSpPr>
        <p:spPr>
          <a:xfrm>
            <a:off x="7213325" y="8883333"/>
            <a:ext cx="642674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altLang="ko-KR" b="1" dirty="0">
                <a:solidFill>
                  <a:schemeClr val="bg1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</a:b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서울특별시교육청 미래교육지원단</a:t>
            </a:r>
            <a:endParaRPr lang="ko-KR" altLang="en-US" dirty="0">
              <a:ea typeface="코트라 희망체" panose="020B0600000101010101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D4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" y="3263900"/>
            <a:ext cx="3111500" cy="2984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162300"/>
            <a:ext cx="3111500" cy="29845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162300"/>
            <a:ext cx="3111500" cy="673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3263900"/>
            <a:ext cx="3111500" cy="29845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8700" y="3162300"/>
            <a:ext cx="3111500" cy="29845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8700" y="3162300"/>
            <a:ext cx="3111500" cy="6731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7700" y="3263900"/>
            <a:ext cx="3111500" cy="29845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100" y="3162300"/>
            <a:ext cx="3111500" cy="29845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100" y="3162300"/>
            <a:ext cx="3111500" cy="673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3500" y="5664200"/>
            <a:ext cx="3594100" cy="3683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16100" y="3365500"/>
            <a:ext cx="2489200" cy="2679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3800" y="2387600"/>
            <a:ext cx="3644900" cy="35560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53600" y="3479800"/>
            <a:ext cx="2311400" cy="24892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54200" y="1676400"/>
            <a:ext cx="1485900" cy="1498600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9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2300" y="4495800"/>
            <a:ext cx="635000" cy="6350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16300" y="4648200"/>
            <a:ext cx="177800" cy="317500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51600" y="4495800"/>
            <a:ext cx="635000" cy="6350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05600" y="4648200"/>
            <a:ext cx="177800" cy="317500"/>
          </a:xfrm>
          <a:prstGeom prst="rect">
            <a:avLst/>
          </a:prstGeom>
        </p:spPr>
      </p:pic>
      <p:sp>
        <p:nvSpPr>
          <p:cNvPr id="24" name="TextBox 24"/>
          <p:cNvSpPr txBox="1"/>
          <p:nvPr/>
        </p:nvSpPr>
        <p:spPr>
          <a:xfrm>
            <a:off x="850900" y="3340100"/>
            <a:ext cx="18796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400" b="0" i="0" u="none" strike="noStrike">
                <a:solidFill>
                  <a:srgbClr val="231F20"/>
                </a:solidFill>
                <a:latin typeface="+mj-ea"/>
                <a:ea typeface="+mj-ea"/>
              </a:rPr>
              <a:t>STEP 01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191000" y="3340100"/>
            <a:ext cx="18796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400" b="0" i="0" u="none" strike="noStrike">
                <a:solidFill>
                  <a:srgbClr val="231F20"/>
                </a:solidFill>
                <a:latin typeface="+mj-ea"/>
                <a:ea typeface="+mj-ea"/>
              </a:rPr>
              <a:t>STEP 02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7531100" y="3340100"/>
            <a:ext cx="18796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400" b="0" i="0" u="none" strike="noStrike">
                <a:solidFill>
                  <a:srgbClr val="231F20"/>
                </a:solidFill>
                <a:latin typeface="+mj-ea"/>
                <a:ea typeface="+mj-ea"/>
              </a:rPr>
              <a:t>STEP 03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57200" y="4648200"/>
            <a:ext cx="2514600" cy="584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란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708400" y="4356100"/>
            <a:ext cx="2882900" cy="1092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3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3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</a:t>
            </a:r>
          </a:p>
          <a:p>
            <a:pPr lvl="0" algn="ctr">
              <a:lnSpc>
                <a:spcPct val="99600"/>
              </a:lnSpc>
            </a:pPr>
            <a:r>
              <a:rPr lang="ko-KR" sz="33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7569200" y="4445000"/>
            <a:ext cx="1917700" cy="1092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</a:t>
            </a:r>
          </a:p>
          <a:p>
            <a:pPr lvl="0" algn="ctr">
              <a:lnSpc>
                <a:spcPct val="99600"/>
              </a:lnSpc>
            </a:pP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장단점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8000" y="1244600"/>
            <a:ext cx="7429500" cy="3111500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7800" y="6896100"/>
            <a:ext cx="3111500" cy="2984500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200" y="6807200"/>
            <a:ext cx="3111500" cy="29845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6807200"/>
            <a:ext cx="3111500" cy="673100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7900" y="6896100"/>
            <a:ext cx="3111500" cy="2984500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6300" y="6807200"/>
            <a:ext cx="3111500" cy="298450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6300" y="6807200"/>
            <a:ext cx="3111500" cy="673100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5300" y="6896100"/>
            <a:ext cx="3111500" cy="29845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6400" y="6807200"/>
            <a:ext cx="3111500" cy="2984500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6400" y="6807200"/>
            <a:ext cx="3111500" cy="673100"/>
          </a:xfrm>
          <a:prstGeom prst="rect">
            <a:avLst/>
          </a:prstGeom>
        </p:spPr>
      </p:pic>
      <p:grpSp>
        <p:nvGrpSpPr>
          <p:cNvPr id="40" name="Group 4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1" name="Picture 4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32600" y="8128000"/>
            <a:ext cx="635000" cy="635000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86600" y="8293100"/>
            <a:ext cx="177800" cy="317500"/>
          </a:xfrm>
          <a:prstGeom prst="rect">
            <a:avLst/>
          </a:prstGeom>
        </p:spPr>
      </p:pic>
      <p:grpSp>
        <p:nvGrpSpPr>
          <p:cNvPr id="43" name="Group 4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4" name="Picture 4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21900" y="8128000"/>
            <a:ext cx="635000" cy="635000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75900" y="8293100"/>
            <a:ext cx="177800" cy="317500"/>
          </a:xfrm>
          <a:prstGeom prst="rect">
            <a:avLst/>
          </a:prstGeom>
        </p:spPr>
      </p:pic>
      <p:grpSp>
        <p:nvGrpSpPr>
          <p:cNvPr id="46" name="Group 4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7" name="Picture 4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30600" y="8077200"/>
            <a:ext cx="635000" cy="635000"/>
          </a:xfrm>
          <a:prstGeom prst="rect">
            <a:avLst/>
          </a:prstGeom>
        </p:spPr>
      </p:pic>
      <p:pic>
        <p:nvPicPr>
          <p:cNvPr id="48" name="Picture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84600" y="8229600"/>
            <a:ext cx="177800" cy="317500"/>
          </a:xfrm>
          <a:prstGeom prst="rect">
            <a:avLst/>
          </a:prstGeom>
        </p:spPr>
      </p:pic>
      <p:sp>
        <p:nvSpPr>
          <p:cNvPr id="49" name="TextBox 49"/>
          <p:cNvSpPr txBox="1"/>
          <p:nvPr/>
        </p:nvSpPr>
        <p:spPr>
          <a:xfrm>
            <a:off x="4508500" y="6972300"/>
            <a:ext cx="18796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400" b="0" i="0" u="none" strike="noStrike">
                <a:solidFill>
                  <a:srgbClr val="231F20"/>
                </a:solidFill>
                <a:latin typeface="+mj-ea"/>
                <a:ea typeface="+mj-ea"/>
              </a:rPr>
              <a:t>STEP 04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7848600" y="6972300"/>
            <a:ext cx="18796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400" b="0" i="0" u="none" strike="noStrike">
                <a:solidFill>
                  <a:srgbClr val="231F20"/>
                </a:solidFill>
                <a:latin typeface="+mj-ea"/>
                <a:ea typeface="+mj-ea"/>
              </a:rPr>
              <a:t>STEP 05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11188700" y="6972300"/>
            <a:ext cx="18796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400" b="0" i="0" u="none" strike="noStrike">
                <a:solidFill>
                  <a:srgbClr val="231F20"/>
                </a:solidFill>
                <a:latin typeface="+mj-ea"/>
                <a:ea typeface="+mj-ea"/>
              </a:rPr>
              <a:t>STEP 06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4127500" y="8280400"/>
            <a:ext cx="2514600" cy="584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오토드로우란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7378700" y="7988300"/>
            <a:ext cx="2882900" cy="1092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3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endParaRPr lang="ko-KR" sz="33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sz="33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11226800" y="8077200"/>
            <a:ext cx="1917700" cy="1092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endParaRPr lang="ko-KR" sz="28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장단점</a:t>
            </a:r>
          </a:p>
        </p:txBody>
      </p:sp>
      <p:pic>
        <p:nvPicPr>
          <p:cNvPr id="55" name="_x408532184" descr="EMB000062b43f28">
            <a:extLst>
              <a:ext uri="{FF2B5EF4-FFF2-40B4-BE49-F238E27FC236}">
                <a16:creationId xmlns:a16="http://schemas.microsoft.com/office/drawing/2014/main" id="{D6354919-9E05-4D81-B75B-14671AF17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7600" y="85090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8900" y="1816100"/>
            <a:ext cx="4838700" cy="441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6900" y="5181600"/>
            <a:ext cx="3733800" cy="30099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144000" y="3670300"/>
            <a:ext cx="7543800" cy="292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AI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란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?</a:t>
            </a:r>
          </a:p>
          <a:p>
            <a:pPr lvl="0" algn="l">
              <a:lnSpc>
                <a:spcPct val="99600"/>
              </a:lnSpc>
            </a:pPr>
            <a:endParaRPr lang="en-US" sz="3700" b="0" i="0" u="none" strike="noStrike" dirty="0">
              <a:solidFill>
                <a:srgbClr val="231F20"/>
              </a:solidFill>
              <a:latin typeface="+mj-ea"/>
              <a:ea typeface="+mj-ea"/>
            </a:endParaRPr>
          </a:p>
          <a:p>
            <a:pPr lvl="0" algn="l">
              <a:lnSpc>
                <a:spcPct val="99600"/>
              </a:lnSpc>
            </a:pP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영상을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자동으로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제작해주는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AI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툴로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텍스트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명령어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)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와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음성입력만으로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쉽게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영상을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제작할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en-US" sz="3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endParaRPr lang="en-US" sz="3700" b="0" i="0" u="none" strike="noStrike" dirty="0">
              <a:solidFill>
                <a:srgbClr val="231F20"/>
              </a:solidFill>
              <a:latin typeface="+mj-ea"/>
              <a:ea typeface="+mj-ea"/>
            </a:endParaRPr>
          </a:p>
        </p:txBody>
      </p:sp>
      <p:pic>
        <p:nvPicPr>
          <p:cNvPr id="11" name="_x408532184" descr="EMB000062b43f28">
            <a:extLst>
              <a:ext uri="{FF2B5EF4-FFF2-40B4-BE49-F238E27FC236}">
                <a16:creationId xmlns:a16="http://schemas.microsoft.com/office/drawing/2014/main" id="{BF570D02-2DAF-47DD-AF8E-6FB5E7AF4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2949" y="137160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22">
            <a:extLst>
              <a:ext uri="{FF2B5EF4-FFF2-40B4-BE49-F238E27FC236}">
                <a16:creationId xmlns:a16="http://schemas.microsoft.com/office/drawing/2014/main" id="{320B7879-8010-4E2A-9AEF-36C686016B4D}"/>
              </a:ext>
            </a:extLst>
          </p:cNvPr>
          <p:cNvSpPr txBox="1"/>
          <p:nvPr/>
        </p:nvSpPr>
        <p:spPr>
          <a:xfrm>
            <a:off x="9156700" y="7508009"/>
            <a:ext cx="4724400" cy="6731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800" b="0" i="0" u="none" strike="noStrike" dirty="0">
                <a:solidFill>
                  <a:srgbClr val="000000"/>
                </a:solidFill>
                <a:latin typeface="+mj-ea"/>
                <a:ea typeface="+mj-ea"/>
                <a:hlinkClick r:id="rId9"/>
              </a:rPr>
              <a:t>https://ai.invideo.io/</a:t>
            </a:r>
            <a:endParaRPr lang="en-US" sz="3800" b="0" i="0" u="none" strike="noStrike" dirty="0">
              <a:solidFill>
                <a:srgbClr val="000000"/>
              </a:solidFill>
              <a:latin typeface="+mj-ea"/>
              <a:ea typeface="+mj-ea"/>
            </a:endParaRPr>
          </a:p>
          <a:p>
            <a:pPr lvl="0" algn="ctr">
              <a:lnSpc>
                <a:spcPct val="116199"/>
              </a:lnSpc>
            </a:pPr>
            <a:endParaRPr lang="en-US" sz="3800" b="0" i="0" u="none" strike="noStrike" dirty="0">
              <a:solidFill>
                <a:srgbClr val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47800" y="1600200"/>
            <a:ext cx="4292600" cy="990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AI(</a:t>
            </a:r>
            <a:r>
              <a:rPr lang="en-US" sz="3000" b="0" i="0" u="none" strike="noStrike" dirty="0" err="1">
                <a:solidFill>
                  <a:srgbClr val="231F20"/>
                </a:solidFill>
                <a:latin typeface="+mj-ea"/>
                <a:ea typeface="+mj-ea"/>
              </a:rPr>
              <a:t>invideo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AI)</a:t>
            </a:r>
          </a:p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-&gt;</a:t>
            </a:r>
            <a:r>
              <a:rPr lang="ko-KR" sz="30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회원가입</a:t>
            </a:r>
            <a:r>
              <a:rPr lang="en-US" sz="30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필요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2984500"/>
            <a:ext cx="7467600" cy="63373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33500" y="2882900"/>
            <a:ext cx="4229100" cy="685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133600" y="2959100"/>
            <a:ext cx="3289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주제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입력하기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97000" y="3022600"/>
            <a:ext cx="711200" cy="482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700" b="0" i="0" u="none" strike="noStrike">
                <a:solidFill>
                  <a:srgbClr val="231F20"/>
                </a:solidFill>
                <a:latin typeface="+mj-ea"/>
                <a:ea typeface="+mj-ea"/>
              </a:rPr>
              <a:t>01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0700" y="2997200"/>
            <a:ext cx="7467600" cy="63246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3400" y="2908300"/>
            <a:ext cx="5664200" cy="6858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10210800" y="3035300"/>
            <a:ext cx="48768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세부사항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설정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후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생성하기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474200" y="3048000"/>
            <a:ext cx="711200" cy="482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7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47800" y="3708400"/>
            <a:ext cx="6972300" cy="50165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64700" y="3898900"/>
            <a:ext cx="6845300" cy="49657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67500" y="7759700"/>
            <a:ext cx="1562100" cy="9652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846300" y="7759700"/>
            <a:ext cx="1562100" cy="965200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>
            <a:off x="1600200" y="8813800"/>
            <a:ext cx="42799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6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*</a:t>
            </a:r>
            <a:r>
              <a:rPr lang="ko-KR" sz="2600" b="0" i="0" u="none" strike="noStrike" dirty="0">
                <a:solidFill>
                  <a:srgbClr val="FF3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구체적이고</a:t>
            </a:r>
            <a:r>
              <a:rPr lang="en-US" sz="26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FF3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자세할수록</a:t>
            </a:r>
            <a:r>
              <a:rPr lang="en-US" sz="26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FF3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좋음</a:t>
            </a:r>
          </a:p>
        </p:txBody>
      </p:sp>
      <p:pic>
        <p:nvPicPr>
          <p:cNvPr id="23" name="_x408532184" descr="EMB000062b43f28">
            <a:extLst>
              <a:ext uri="{FF2B5EF4-FFF2-40B4-BE49-F238E27FC236}">
                <a16:creationId xmlns:a16="http://schemas.microsoft.com/office/drawing/2014/main" id="{701CB55F-B515-4C70-BC3C-8CB62DA47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2949" y="137160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197100" y="1689100"/>
            <a:ext cx="3289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요구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사항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입력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982200" y="3448050"/>
            <a:ext cx="6578600" cy="416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길이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,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관련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없는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내용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삭제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,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추가하고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싶은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내용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삽입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등의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요구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사항을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입력한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'Generate'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눌러주세요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endParaRPr lang="en-US" sz="3000" b="0" i="0" u="none" strike="noStrike" dirty="0">
              <a:solidFill>
                <a:srgbClr val="231F20"/>
              </a:solidFill>
              <a:latin typeface="+mj-ea"/>
              <a:ea typeface="+mj-ea"/>
            </a:endParaRPr>
          </a:p>
          <a:p>
            <a:pPr lvl="0" algn="l">
              <a:lnSpc>
                <a:spcPct val="99600"/>
              </a:lnSpc>
            </a:pPr>
            <a:r>
              <a:rPr lang="ko-KR" sz="28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예</a:t>
            </a: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)</a:t>
            </a:r>
          </a:p>
          <a:p>
            <a:pPr lvl="0" algn="l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- </a:t>
            </a:r>
            <a:r>
              <a:rPr lang="ko-KR" sz="28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</a:t>
            </a: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길이를</a:t>
            </a: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1</a:t>
            </a:r>
            <a:r>
              <a:rPr lang="ko-KR" sz="28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분</a:t>
            </a: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30</a:t>
            </a:r>
            <a:r>
              <a:rPr lang="ko-KR" sz="28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초</a:t>
            </a: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정도로</a:t>
            </a: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맞춰줘</a:t>
            </a:r>
            <a:r>
              <a:rPr lang="en-US" sz="28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-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 15,17,21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번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장면은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관련이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없는</a:t>
            </a:r>
            <a:r>
              <a:rPr lang="en-US" alt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내용이니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 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에코백</a:t>
            </a:r>
            <a:r>
              <a:rPr lang="ko-KR" altLang="en-US" sz="2900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을 사용하거나</a:t>
            </a:r>
            <a:r>
              <a:rPr lang="en-US" altLang="ko-KR" sz="2900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,</a:t>
            </a:r>
          </a:p>
          <a:p>
            <a:pPr lvl="0" algn="l">
              <a:lnSpc>
                <a:spcPct val="99600"/>
              </a:lnSpc>
            </a:pP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텀블러</a:t>
            </a:r>
            <a:r>
              <a:rPr lang="ko-KR" altLang="en-US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를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</a:t>
            </a:r>
            <a:r>
              <a:rPr lang="ko-KR" altLang="en-US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용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하는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장면으로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 </a:t>
            </a:r>
            <a:r>
              <a:rPr lang="ko-KR" sz="2900" b="0" i="0" u="none" strike="noStrike" dirty="0">
                <a:solidFill>
                  <a:srgbClr val="0E6CA5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바꿔줘</a:t>
            </a:r>
            <a:r>
              <a:rPr lang="en-US" sz="2900" b="0" i="0" u="none" strike="noStrike" dirty="0">
                <a:solidFill>
                  <a:srgbClr val="0E6CA5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2100" y="2870200"/>
            <a:ext cx="8013700" cy="58420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88300" y="6540500"/>
            <a:ext cx="1549400" cy="812800"/>
          </a:xfrm>
          <a:prstGeom prst="rect">
            <a:avLst/>
          </a:prstGeom>
        </p:spPr>
      </p:pic>
      <p:pic>
        <p:nvPicPr>
          <p:cNvPr id="15" name="_x408532184" descr="EMB000062b43f28">
            <a:extLst>
              <a:ext uri="{FF2B5EF4-FFF2-40B4-BE49-F238E27FC236}">
                <a16:creationId xmlns:a16="http://schemas.microsoft.com/office/drawing/2014/main" id="{F23E754F-DB90-4DB1-B6DF-2C822F0CD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549" y="168910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14500"/>
            <a:ext cx="15532100" cy="75311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8100" y="1600200"/>
            <a:ext cx="4406900" cy="7112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070100" y="1689100"/>
            <a:ext cx="3429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씬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편집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95400" y="17526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099800" y="5130800"/>
            <a:ext cx="5207000" cy="100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요구한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내용대로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완료되면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우측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하단의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'edit'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버튼을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눌러주세요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5600" y="2552700"/>
            <a:ext cx="9144000" cy="636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10600" y="8089900"/>
            <a:ext cx="1231900" cy="812800"/>
          </a:xfrm>
          <a:prstGeom prst="rect">
            <a:avLst/>
          </a:prstGeom>
        </p:spPr>
      </p:pic>
      <p:pic>
        <p:nvPicPr>
          <p:cNvPr id="15" name="_x408532184" descr="EMB000062b43f28">
            <a:extLst>
              <a:ext uri="{FF2B5EF4-FFF2-40B4-BE49-F238E27FC236}">
                <a16:creationId xmlns:a16="http://schemas.microsoft.com/office/drawing/2014/main" id="{5B41F2E3-15C1-4CC6-B459-8DAB8E010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300" y="175260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222500" y="1714500"/>
            <a:ext cx="3429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씬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236200" y="2397125"/>
            <a:ext cx="5575300" cy="2387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'edit media'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에서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사용하지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않는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씬은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삭제해주세요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Edit media </a:t>
            </a:r>
            <a:r>
              <a:rPr lang="ko-KR" sz="3000" b="0" i="0" u="none" strike="noStrike" dirty="0">
                <a:solidFill>
                  <a:srgbClr val="FF3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클릭</a:t>
            </a:r>
            <a:r>
              <a:rPr lang="en-US" sz="30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&gt; </a:t>
            </a:r>
            <a:r>
              <a:rPr lang="en-US" sz="3000" dirty="0">
                <a:solidFill>
                  <a:srgbClr val="FF3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···</a:t>
            </a:r>
            <a:r>
              <a:rPr lang="en-US" sz="30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FF3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클릭</a:t>
            </a:r>
            <a:r>
              <a:rPr lang="en-US" sz="30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&gt; Ideal Duration: '0'</a:t>
            </a:r>
            <a:r>
              <a:rPr lang="ko-KR" sz="3000" b="0" i="0" u="none" strike="noStrike" dirty="0">
                <a:solidFill>
                  <a:srgbClr val="FF3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으로</a:t>
            </a:r>
            <a:r>
              <a:rPr lang="en-US" sz="3000" b="0" i="0" u="none" strike="noStrike" dirty="0">
                <a:solidFill>
                  <a:srgbClr val="FF3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FF3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설정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100" y="2654300"/>
            <a:ext cx="8585200" cy="60833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3544550" y="7207250"/>
            <a:ext cx="4495800" cy="1270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26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후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우측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하단의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</a:p>
          <a:p>
            <a:pPr lvl="0" algn="l">
              <a:lnSpc>
                <a:spcPct val="99600"/>
              </a:lnSpc>
            </a:pP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'Apply Changes'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를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</a:p>
          <a:p>
            <a:pPr lvl="0" algn="l">
              <a:lnSpc>
                <a:spcPct val="99600"/>
              </a:lnSpc>
            </a:pP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클릭해주세요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92700" y="3886200"/>
            <a:ext cx="876300" cy="5842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12900" y="2654300"/>
            <a:ext cx="1231900" cy="8128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29500" y="4953000"/>
            <a:ext cx="876300" cy="5969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09200" y="6819900"/>
            <a:ext cx="3149600" cy="18796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10800" y="4457700"/>
            <a:ext cx="6172200" cy="1524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10800" y="6299200"/>
            <a:ext cx="6172200" cy="152400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>
            <a:off x="10236200" y="4770005"/>
            <a:ext cx="575310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씬의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재생시간을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줄이거나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늘리고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싶으면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'Ideal Duration’</a:t>
            </a:r>
            <a:r>
              <a:rPr lang="en-US" sz="3000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옆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에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원하는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시간</a:t>
            </a:r>
            <a:r>
              <a:rPr lang="en-US" altLang="ko-KR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(</a:t>
            </a: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숫자</a:t>
            </a:r>
            <a:r>
              <a:rPr lang="en-US" altLang="ko-KR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)</a:t>
            </a: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넣어주세요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22" name="Picture 16">
            <a:extLst>
              <a:ext uri="{FF2B5EF4-FFF2-40B4-BE49-F238E27FC236}">
                <a16:creationId xmlns:a16="http://schemas.microsoft.com/office/drawing/2014/main" id="{B0EA6B18-AD8A-4EC6-835F-D62BD5E208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417300" y="7461250"/>
            <a:ext cx="1231900" cy="812800"/>
          </a:xfrm>
          <a:prstGeom prst="rect">
            <a:avLst/>
          </a:prstGeom>
        </p:spPr>
      </p:pic>
      <p:pic>
        <p:nvPicPr>
          <p:cNvPr id="23" name="_x408532184" descr="EMB000062b43f28">
            <a:extLst>
              <a:ext uri="{FF2B5EF4-FFF2-40B4-BE49-F238E27FC236}">
                <a16:creationId xmlns:a16="http://schemas.microsoft.com/office/drawing/2014/main" id="{95941B33-16AB-4D5D-9166-19DD64D7C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0999" y="1597029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197100" y="1689100"/>
            <a:ext cx="2679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나레이션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04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274300" y="4246035"/>
            <a:ext cx="5130800" cy="100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'edit script'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에서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수정이 필요한</a:t>
            </a:r>
            <a:endParaRPr lang="en-US" altLang="ko-KR" sz="3000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ko-KR" altLang="en-US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나레이션을</a:t>
            </a:r>
            <a:r>
              <a:rPr lang="ko-KR" altLang="en-US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수정해주세요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en-US" sz="3000" b="0" i="0" u="none" strike="noStrike" dirty="0">
              <a:solidFill>
                <a:srgbClr val="231F20"/>
              </a:solidFill>
              <a:latin typeface="+mj-ea"/>
              <a:ea typeface="+mj-ea"/>
            </a:endParaR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0500" y="2463800"/>
            <a:ext cx="8369300" cy="64516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86100" y="2463800"/>
            <a:ext cx="1549400" cy="8128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82AE36E-1416-48F4-B397-8C82C820D426}"/>
              </a:ext>
            </a:extLst>
          </p:cNvPr>
          <p:cNvSpPr txBox="1"/>
          <p:nvPr/>
        </p:nvSpPr>
        <p:spPr>
          <a:xfrm>
            <a:off x="13544550" y="7207250"/>
            <a:ext cx="4495800" cy="1270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26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후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우측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하단의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</a:p>
          <a:p>
            <a:pPr lvl="0" algn="l">
              <a:lnSpc>
                <a:spcPct val="99600"/>
              </a:lnSpc>
            </a:pP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'Apply Changes'</a:t>
            </a: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를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</a:p>
          <a:p>
            <a:pPr lvl="0" algn="l">
              <a:lnSpc>
                <a:spcPct val="99600"/>
              </a:lnSpc>
            </a:pPr>
            <a:r>
              <a:rPr lang="ko-KR" sz="26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클릭해주세요</a:t>
            </a: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6" name="Picture 18">
            <a:extLst>
              <a:ext uri="{FF2B5EF4-FFF2-40B4-BE49-F238E27FC236}">
                <a16:creationId xmlns:a16="http://schemas.microsoft.com/office/drawing/2014/main" id="{B8BF1926-9BFD-4810-A800-D756A3347D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09200" y="6819900"/>
            <a:ext cx="3149600" cy="1879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FC900C2-679E-4ABE-8785-A398076155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417300" y="7461250"/>
            <a:ext cx="1231900" cy="812800"/>
          </a:xfrm>
          <a:prstGeom prst="rect">
            <a:avLst/>
          </a:prstGeom>
        </p:spPr>
      </p:pic>
      <p:pic>
        <p:nvPicPr>
          <p:cNvPr id="18" name="_x408532184" descr="EMB000062b43f28">
            <a:extLst>
              <a:ext uri="{FF2B5EF4-FFF2-40B4-BE49-F238E27FC236}">
                <a16:creationId xmlns:a16="http://schemas.microsoft.com/office/drawing/2014/main" id="{EA3CFF8F-1828-4E92-9D53-9D3A57B60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197100" y="1689100"/>
            <a:ext cx="2286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추출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05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828800" y="6210300"/>
            <a:ext cx="5130800" cy="100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모든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완료되면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'Export'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버튼을</a:t>
            </a: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눌러주세요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9400" y="2425700"/>
            <a:ext cx="5715000" cy="32258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3800" y="3949700"/>
            <a:ext cx="1549400" cy="812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56500" y="2451100"/>
            <a:ext cx="5143500" cy="61722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2915900" y="3937000"/>
            <a:ext cx="5130800" cy="2146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무료버전</a:t>
            </a: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설정인</a:t>
            </a:r>
          </a:p>
          <a:p>
            <a:pPr lvl="0" algn="l">
              <a:lnSpc>
                <a:spcPct val="99600"/>
              </a:lnSpc>
            </a:pP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'Stock watermarks’,</a:t>
            </a:r>
          </a:p>
          <a:p>
            <a:pPr lvl="0" algn="l">
              <a:lnSpc>
                <a:spcPct val="99600"/>
              </a:lnSpc>
            </a:pP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'Normal', </a:t>
            </a: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화질</a:t>
            </a: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설정</a:t>
            </a: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후</a:t>
            </a:r>
          </a:p>
          <a:p>
            <a:pPr lvl="0" algn="l">
              <a:lnSpc>
                <a:spcPct val="99600"/>
              </a:lnSpc>
            </a:pP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'Continue' </a:t>
            </a: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버튼을</a:t>
            </a: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누르면</a:t>
            </a:r>
          </a:p>
          <a:p>
            <a:pPr lvl="0" algn="l">
              <a:lnSpc>
                <a:spcPct val="99600"/>
              </a:lnSpc>
            </a:pP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영상이</a:t>
            </a: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7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생성됩니다</a:t>
            </a:r>
            <a:r>
              <a:rPr lang="en-US" sz="27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7" name="Picture 14">
            <a:extLst>
              <a:ext uri="{FF2B5EF4-FFF2-40B4-BE49-F238E27FC236}">
                <a16:creationId xmlns:a16="http://schemas.microsoft.com/office/drawing/2014/main" id="{BE6E605F-C96A-4882-A589-5753F86FC4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56500" y="4400550"/>
            <a:ext cx="2882900" cy="723900"/>
          </a:xfrm>
          <a:prstGeom prst="rect">
            <a:avLst/>
          </a:prstGeom>
        </p:spPr>
      </p:pic>
      <p:pic>
        <p:nvPicPr>
          <p:cNvPr id="18" name="Picture 14">
            <a:extLst>
              <a:ext uri="{FF2B5EF4-FFF2-40B4-BE49-F238E27FC236}">
                <a16:creationId xmlns:a16="http://schemas.microsoft.com/office/drawing/2014/main" id="{757A9509-E60B-4CE2-8589-BBBA38114C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97800" y="5346700"/>
            <a:ext cx="1549400" cy="812800"/>
          </a:xfrm>
          <a:prstGeom prst="rect">
            <a:avLst/>
          </a:prstGeom>
        </p:spPr>
      </p:pic>
      <p:pic>
        <p:nvPicPr>
          <p:cNvPr id="19" name="_x408532184" descr="EMB000062b43f28">
            <a:extLst>
              <a:ext uri="{FF2B5EF4-FFF2-40B4-BE49-F238E27FC236}">
                <a16:creationId xmlns:a16="http://schemas.microsoft.com/office/drawing/2014/main" id="{F1A3D4BE-47DC-4DA6-80AF-6BD9DDD26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03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AI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장단점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7061200" y="4140200"/>
            <a:ext cx="3124200" cy="1524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4500" y="2044700"/>
            <a:ext cx="2489200" cy="7239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841500" y="2120900"/>
            <a:ext cx="2527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장점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45600" y="2044700"/>
            <a:ext cx="2489200" cy="7239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9372600" y="2120900"/>
            <a:ext cx="2527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단점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739899" y="3289300"/>
            <a:ext cx="7300191" cy="1930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-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명령어를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한국어로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작성해도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인식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가능함</a:t>
            </a: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</a:p>
          <a:p>
            <a:pPr marL="457200" lvl="0" indent="-457200" algn="l">
              <a:lnSpc>
                <a:spcPct val="99600"/>
              </a:lnSpc>
              <a:buFontTx/>
              <a:buChar char="-"/>
            </a:pPr>
            <a:endParaRPr 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marL="342900" lvl="0" indent="-342900" algn="l">
              <a:lnSpc>
                <a:spcPct val="99600"/>
              </a:lnSpc>
              <a:buFontTx/>
              <a:buChar char="-"/>
            </a:pP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명령어가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구체적이고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자세하</a:t>
            </a:r>
            <a:r>
              <a:rPr lang="ko-KR" altLang="en-US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다면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원하는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내용의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영상을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손쉽게</a:t>
            </a:r>
            <a:endParaRPr lang="en-US" alt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24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  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만들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128991" y="3162300"/>
            <a:ext cx="70231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사람이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직접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제작하는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것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보다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자연스러운</a:t>
            </a: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면이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부족함</a:t>
            </a: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(</a:t>
            </a:r>
            <a:r>
              <a:rPr lang="ko-KR" altLang="en-US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디테일이 부족함</a:t>
            </a: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).</a:t>
            </a:r>
            <a:endParaRPr 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>
              <a:lnSpc>
                <a:spcPct val="99600"/>
              </a:lnSpc>
            </a:pPr>
            <a:endParaRPr 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marL="342900" lvl="0" indent="-342900">
              <a:lnSpc>
                <a:spcPct val="99600"/>
              </a:lnSpc>
              <a:buFontTx/>
              <a:buChar char="-"/>
            </a:pP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명령어를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이해하고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동영상을</a:t>
            </a: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추출하는데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약간의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시간이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걸리는</a:t>
            </a:r>
            <a:r>
              <a:rPr lang="en-US" sz="24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편임</a:t>
            </a:r>
            <a:r>
              <a:rPr lang="en-US" altLang="ko-KR" sz="24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</a:p>
          <a:p>
            <a:pPr marL="457200" lvl="0" indent="-457200">
              <a:lnSpc>
                <a:spcPct val="99600"/>
              </a:lnSpc>
              <a:buFontTx/>
              <a:buChar char="-"/>
            </a:pPr>
            <a:endParaRPr lang="en-US" alt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>
              <a:lnSpc>
                <a:spcPct val="99600"/>
              </a:lnSpc>
            </a:pPr>
            <a:r>
              <a:rPr lang="en-US" altLang="ko-KR" sz="24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- </a:t>
            </a:r>
            <a:r>
              <a:rPr lang="ko-KR" altLang="en-US" sz="24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명령어를 온전히 이해하여 높은 퀄리티의 영상을 제작하는 데에는 한계가 있음</a:t>
            </a:r>
            <a:r>
              <a:rPr lang="en-US" altLang="ko-KR" sz="24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endParaRPr lang="ko-KR" sz="24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184400" y="6743700"/>
            <a:ext cx="13995400" cy="2374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환경오염에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대한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동기유발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자료로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활용할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28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 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  -&gt;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환경오염과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그로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인한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결과를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생생한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영상자료로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접함으로써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환경오염의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심각성을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보다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더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깊게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 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인식할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2800" b="0" i="0" u="none" strike="noStrike" dirty="0">
              <a:solidFill>
                <a:srgbClr val="1187CF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유아들과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함께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명령어를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생각하고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작성해볼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28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28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  -&gt;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생성된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영상을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보고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명령어를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수정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및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보완하는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과정을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통해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사고력과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 err="1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문제해결력을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증진시킬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2800" b="0" i="0" u="none" strike="noStrike" dirty="0">
                <a:solidFill>
                  <a:srgbClr val="1187CF"/>
                </a:solidFill>
                <a:latin typeface="+mj-ea"/>
                <a:ea typeface="+mj-ea"/>
              </a:rPr>
              <a:t> </a:t>
            </a:r>
            <a:r>
              <a:rPr 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2800" b="0" i="0" u="none" strike="noStrike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2800" b="0" i="0" u="none" strike="noStrike" dirty="0">
              <a:solidFill>
                <a:srgbClr val="1187CF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grpSp>
        <p:nvGrpSpPr>
          <p:cNvPr id="19" name="Group 1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0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03400" y="5892800"/>
            <a:ext cx="2489200" cy="723900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>
            <a:off x="1930400" y="5969000"/>
            <a:ext cx="2527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활용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방법</a:t>
            </a:r>
          </a:p>
        </p:txBody>
      </p:sp>
      <p:pic>
        <p:nvPicPr>
          <p:cNvPr id="22" name="_x408532184" descr="EMB000062b43f28">
            <a:extLst>
              <a:ext uri="{FF2B5EF4-FFF2-40B4-BE49-F238E27FC236}">
                <a16:creationId xmlns:a16="http://schemas.microsoft.com/office/drawing/2014/main" id="{45F9FB7D-32CE-46CC-8F56-C0F089BB3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03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인비디오</a:t>
            </a:r>
            <a:r>
              <a:rPr lang="en-US" altLang="ko-KR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장단점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197100" y="1689100"/>
            <a:ext cx="2286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완성된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영상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en-US" sz="2900" b="0" i="0" u="none" strike="noStrike" dirty="0">
              <a:solidFill>
                <a:srgbClr val="231F20"/>
              </a:solidFill>
              <a:latin typeface="+mj-ea"/>
              <a:ea typeface="+mj-ea"/>
            </a:endParaRPr>
          </a:p>
        </p:txBody>
      </p:sp>
      <p:pic>
        <p:nvPicPr>
          <p:cNvPr id="12" name="_x408532184" descr="EMB000062b43f28">
            <a:extLst>
              <a:ext uri="{FF2B5EF4-FFF2-40B4-BE49-F238E27FC236}">
                <a16:creationId xmlns:a16="http://schemas.microsoft.com/office/drawing/2014/main" id="{669DD031-A6FB-4836-937F-823C5343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nvideo-ai-1080 바다 거북이의 SOS_ 깨끗한 바다를 위한 우리의 도전! 2024-06-11">
            <a:hlinkClick r:id="" action="ppaction://media"/>
            <a:extLst>
              <a:ext uri="{FF2B5EF4-FFF2-40B4-BE49-F238E27FC236}">
                <a16:creationId xmlns:a16="http://schemas.microsoft.com/office/drawing/2014/main" id="{8CBA2C13-1F58-4BA1-B25E-806448F2B9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5991" y="2578100"/>
            <a:ext cx="8750300" cy="6246091"/>
          </a:xfrm>
          <a:prstGeom prst="rect">
            <a:avLst/>
          </a:prstGeom>
        </p:spPr>
      </p:pic>
      <p:sp>
        <p:nvSpPr>
          <p:cNvPr id="14" name="TextBox 18">
            <a:extLst>
              <a:ext uri="{FF2B5EF4-FFF2-40B4-BE49-F238E27FC236}">
                <a16:creationId xmlns:a16="http://schemas.microsoft.com/office/drawing/2014/main" id="{16A1AF85-9107-42A3-8E23-00F25BEC5BF6}"/>
              </a:ext>
            </a:extLst>
          </p:cNvPr>
          <p:cNvSpPr txBox="1"/>
          <p:nvPr/>
        </p:nvSpPr>
        <p:spPr>
          <a:xfrm>
            <a:off x="10691091" y="4762500"/>
            <a:ext cx="5691909" cy="2374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altLang="ko-KR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Q. AI</a:t>
            </a:r>
            <a:r>
              <a:rPr lang="ko-KR" altLang="en-US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생성물의 저작권은 누구에게 있나요</a:t>
            </a:r>
            <a:r>
              <a:rPr lang="en-US" altLang="ko-KR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?</a:t>
            </a:r>
          </a:p>
          <a:p>
            <a:pPr lvl="0" algn="l">
              <a:lnSpc>
                <a:spcPct val="99600"/>
              </a:lnSpc>
            </a:pP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A.</a:t>
            </a:r>
            <a:r>
              <a:rPr lang="ko-KR" altLang="en-US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우리나라를 비롯해 대부분 국가는 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AI </a:t>
            </a:r>
            <a:r>
              <a:rPr lang="ko-KR" altLang="en-US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생성물의 저작권을 인정하지 않습니다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ko-KR" altLang="en-US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단</a:t>
            </a:r>
            <a:r>
              <a:rPr lang="en-US" altLang="ko-KR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, </a:t>
            </a:r>
            <a:r>
              <a:rPr lang="ko-KR" altLang="en-US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생성형 </a:t>
            </a:r>
            <a:r>
              <a:rPr lang="en-US" altLang="ko-KR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AI</a:t>
            </a:r>
            <a:r>
              <a:rPr lang="ko-KR" altLang="en-US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가 학습한 원저작물에 대해서는 저작권 침해 문제가 제기될 수 있습니다</a:t>
            </a:r>
            <a:r>
              <a:rPr lang="en-US" altLang="ko-KR" sz="2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ko-KR" altLang="en-US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유의사항 하나 더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! </a:t>
            </a:r>
            <a:r>
              <a:rPr lang="ko-KR" altLang="en-US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생성형 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AI</a:t>
            </a:r>
            <a:r>
              <a:rPr lang="ko-KR" altLang="en-US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를 활용해서 얻은 결과물이라는 출처 표기는 필수입니다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</a:p>
          <a:p>
            <a:pPr lvl="0" algn="l">
              <a:lnSpc>
                <a:spcPct val="99600"/>
              </a:lnSpc>
            </a:pPr>
            <a:endParaRPr lang="en-US" altLang="ko-KR" sz="2000" b="0" i="0" u="none" strike="noStrike" dirty="0"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[</a:t>
            </a:r>
            <a:r>
              <a:rPr lang="ko-KR" altLang="en-US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출처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] </a:t>
            </a:r>
            <a:r>
              <a:rPr lang="ko-KR" altLang="en-US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대한민국 정책 브리핑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(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www.korea.kr</a:t>
            </a:r>
            <a:r>
              <a:rPr lang="en-US" altLang="ko-KR" sz="2000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)</a:t>
            </a:r>
          </a:p>
          <a:p>
            <a:pPr lvl="0" algn="l">
              <a:lnSpc>
                <a:spcPct val="99600"/>
              </a:lnSpc>
            </a:pPr>
            <a:endParaRPr lang="ko-KR" sz="2400" b="0" i="0" u="none" strike="noStrike" dirty="0"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pic>
        <p:nvPicPr>
          <p:cNvPr id="15" name="Picture 20">
            <a:extLst>
              <a:ext uri="{FF2B5EF4-FFF2-40B4-BE49-F238E27FC236}">
                <a16:creationId xmlns:a16="http://schemas.microsoft.com/office/drawing/2014/main" id="{5A716DB1-C16B-4280-A51D-BC62A7F4A67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91091" y="3663373"/>
            <a:ext cx="2489200" cy="723900"/>
          </a:xfrm>
          <a:prstGeom prst="rect">
            <a:avLst/>
          </a:prstGeom>
        </p:spPr>
      </p:pic>
      <p:sp>
        <p:nvSpPr>
          <p:cNvPr id="16" name="TextBox 21">
            <a:extLst>
              <a:ext uri="{FF2B5EF4-FFF2-40B4-BE49-F238E27FC236}">
                <a16:creationId xmlns:a16="http://schemas.microsoft.com/office/drawing/2014/main" id="{B8748C7C-FC5A-4A9A-AC52-9DFA6237CE51}"/>
              </a:ext>
            </a:extLst>
          </p:cNvPr>
          <p:cNvSpPr txBox="1"/>
          <p:nvPr/>
        </p:nvSpPr>
        <p:spPr>
          <a:xfrm>
            <a:off x="10885617" y="3765550"/>
            <a:ext cx="2527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유의 사항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96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702300" cy="1028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0800" y="3784600"/>
            <a:ext cx="2679700" cy="3175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4864100"/>
            <a:ext cx="2387600" cy="13335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8200" y="3556000"/>
            <a:ext cx="2374900" cy="4445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19200" y="165100"/>
            <a:ext cx="4635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055100" y="3771900"/>
            <a:ext cx="7213600" cy="2755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5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오토드로우란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?</a:t>
            </a:r>
          </a:p>
          <a:p>
            <a:pPr lvl="0" algn="l">
              <a:lnSpc>
                <a:spcPct val="99600"/>
              </a:lnSpc>
            </a:pPr>
            <a:endParaRPr lang="en-US" sz="3500" b="0" i="0" u="none" strike="noStrike" dirty="0">
              <a:solidFill>
                <a:srgbClr val="231F20"/>
              </a:solidFill>
              <a:latin typeface="+mj-ea"/>
              <a:ea typeface="+mj-ea"/>
            </a:endParaRPr>
          </a:p>
          <a:p>
            <a:pPr lvl="0" algn="l">
              <a:lnSpc>
                <a:spcPct val="99600"/>
              </a:lnSpc>
            </a:pP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구글에서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무료로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제공하는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AI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도우미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툴로</a:t>
            </a:r>
            <a:r>
              <a:rPr lang="en-US" alt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사용자가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전문가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수준의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그림을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쉽고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빠르게</a:t>
            </a:r>
            <a:r>
              <a:rPr lang="en-US" alt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그릴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있도록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도와주는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인공지능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기반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</a:t>
            </a:r>
            <a:r>
              <a:rPr lang="en-US" sz="35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5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</a:t>
            </a:r>
          </a:p>
        </p:txBody>
      </p:sp>
      <p:pic>
        <p:nvPicPr>
          <p:cNvPr id="12" name="_x408532184" descr="EMB000062b43f28">
            <a:extLst>
              <a:ext uri="{FF2B5EF4-FFF2-40B4-BE49-F238E27FC236}">
                <a16:creationId xmlns:a16="http://schemas.microsoft.com/office/drawing/2014/main" id="{D3D93F62-0ACC-46E4-A2D0-229DC34B4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22">
            <a:extLst>
              <a:ext uri="{FF2B5EF4-FFF2-40B4-BE49-F238E27FC236}">
                <a16:creationId xmlns:a16="http://schemas.microsoft.com/office/drawing/2014/main" id="{97E5207E-73C6-4B63-B7BC-2CF714ED72C6}"/>
              </a:ext>
            </a:extLst>
          </p:cNvPr>
          <p:cNvSpPr txBox="1"/>
          <p:nvPr/>
        </p:nvSpPr>
        <p:spPr>
          <a:xfrm>
            <a:off x="9525000" y="7435850"/>
            <a:ext cx="5969000" cy="6731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800" dirty="0">
                <a:solidFill>
                  <a:srgbClr val="000000"/>
                </a:solidFill>
                <a:latin typeface="+mj-ea"/>
                <a:ea typeface="+mj-ea"/>
                <a:hlinkClick r:id="rId10"/>
              </a:rPr>
              <a:t>https://www.autodraw.com</a:t>
            </a:r>
            <a:endParaRPr lang="en-US" sz="3800" dirty="0">
              <a:solidFill>
                <a:srgbClr val="000000"/>
              </a:solidFill>
              <a:latin typeface="+mj-ea"/>
              <a:ea typeface="+mj-ea"/>
            </a:endParaRPr>
          </a:p>
          <a:p>
            <a:pPr lvl="0" algn="ctr">
              <a:lnSpc>
                <a:spcPct val="116199"/>
              </a:lnSpc>
            </a:pPr>
            <a:endParaRPr lang="en-US" sz="3800" b="0" i="0" u="none" strike="noStrike" dirty="0">
              <a:solidFill>
                <a:srgbClr val="000000"/>
              </a:solidFill>
              <a:latin typeface="+mj-ea"/>
              <a:ea typeface="+mj-ea"/>
            </a:endParaRPr>
          </a:p>
          <a:p>
            <a:pPr lvl="0" algn="ctr">
              <a:lnSpc>
                <a:spcPct val="116199"/>
              </a:lnSpc>
            </a:pPr>
            <a:endParaRPr lang="en-US" sz="3800" b="0" i="0" u="none" strike="noStrike" dirty="0">
              <a:solidFill>
                <a:srgbClr val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3500" y="1765300"/>
            <a:ext cx="15506700" cy="76200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-50800"/>
            <a:ext cx="5702300" cy="1028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5000" y="2298700"/>
            <a:ext cx="9398000" cy="652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38100" y="5181600"/>
            <a:ext cx="3619500" cy="32385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59900" y="5816600"/>
            <a:ext cx="3479800" cy="1955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87500" y="4203700"/>
            <a:ext cx="1130300" cy="11049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05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19200" y="165100"/>
            <a:ext cx="4635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366500" y="3308350"/>
            <a:ext cx="580390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도구입니다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상단에서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원하는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클릭해주세요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2197100" y="1689100"/>
            <a:ext cx="2286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그리기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01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73400" y="2108200"/>
            <a:ext cx="8293100" cy="876300"/>
          </a:xfrm>
          <a:prstGeom prst="rect">
            <a:avLst/>
          </a:prstGeom>
        </p:spPr>
      </p:pic>
      <p:pic>
        <p:nvPicPr>
          <p:cNvPr id="18" name="_x408532184" descr="EMB000062b43f28">
            <a:extLst>
              <a:ext uri="{FF2B5EF4-FFF2-40B4-BE49-F238E27FC236}">
                <a16:creationId xmlns:a16="http://schemas.microsoft.com/office/drawing/2014/main" id="{0335DB9A-091D-45D0-A2D1-6BE5D0086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3500" y="1828800"/>
            <a:ext cx="15506700" cy="75565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-50800"/>
            <a:ext cx="5702300" cy="1028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9900" y="2679700"/>
            <a:ext cx="8445500" cy="6146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7800" y="2679700"/>
            <a:ext cx="1333500" cy="1384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05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19200" y="165100"/>
            <a:ext cx="4635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350500" y="4800600"/>
            <a:ext cx="619760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선택할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있는</a:t>
            </a:r>
            <a:r>
              <a:rPr lang="en-US" altLang="ko-KR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도구입니다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선택한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크기를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조절할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있고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위치를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옮길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있습니다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35100" y="1638300"/>
            <a:ext cx="5041900" cy="7112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2197100" y="1739900"/>
            <a:ext cx="39751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크기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및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위치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조절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02</a:t>
            </a:r>
          </a:p>
        </p:txBody>
      </p:sp>
      <p:pic>
        <p:nvPicPr>
          <p:cNvPr id="15" name="_x408532184" descr="EMB000062b43f28">
            <a:extLst>
              <a:ext uri="{FF2B5EF4-FFF2-40B4-BE49-F238E27FC236}">
                <a16:creationId xmlns:a16="http://schemas.microsoft.com/office/drawing/2014/main" id="{77F0A2FC-80AA-4708-A81B-43B5F6FB9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3500" y="1841500"/>
            <a:ext cx="15506700" cy="7531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-50800"/>
            <a:ext cx="5702300" cy="1028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05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19200" y="165100"/>
            <a:ext cx="4635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918700" y="5511800"/>
            <a:ext cx="631190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외곽선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색상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변경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및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내부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색칠을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도구입니다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옆으로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넘기면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다양한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색상이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있습니다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8600" y="2438400"/>
            <a:ext cx="7988300" cy="62103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7800" y="5537200"/>
            <a:ext cx="863600" cy="889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7800" y="7213600"/>
            <a:ext cx="863600" cy="889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2197100" y="1689100"/>
            <a:ext cx="2286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색칠도구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03</a:t>
            </a:r>
          </a:p>
        </p:txBody>
      </p:sp>
      <p:pic>
        <p:nvPicPr>
          <p:cNvPr id="16" name="_x408532184" descr="EMB000062b43f28">
            <a:extLst>
              <a:ext uri="{FF2B5EF4-FFF2-40B4-BE49-F238E27FC236}">
                <a16:creationId xmlns:a16="http://schemas.microsoft.com/office/drawing/2014/main" id="{C1755B5A-01F8-47BF-9EAA-84FCA9D2F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3500" y="1803400"/>
            <a:ext cx="15506700" cy="756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-50800"/>
            <a:ext cx="5702300" cy="1028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05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19200" y="165100"/>
            <a:ext cx="4635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963150" y="5143500"/>
            <a:ext cx="626745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글자를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쓸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도구입니다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마우스로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클릭한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위치에</a:t>
            </a: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원하는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글자를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적을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있습니다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4500" y="2311400"/>
            <a:ext cx="7353300" cy="66675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8600" y="6261100"/>
            <a:ext cx="1333500" cy="13843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2197100" y="1689100"/>
            <a:ext cx="2286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텍스트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04</a:t>
            </a:r>
          </a:p>
        </p:txBody>
      </p:sp>
      <p:pic>
        <p:nvPicPr>
          <p:cNvPr id="15" name="_x408532184" descr="EMB000062b43f28">
            <a:extLst>
              <a:ext uri="{FF2B5EF4-FFF2-40B4-BE49-F238E27FC236}">
                <a16:creationId xmlns:a16="http://schemas.microsoft.com/office/drawing/2014/main" id="{44D9ED01-4BF6-4777-8F1B-2F601423A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3500" y="1803400"/>
            <a:ext cx="15506700" cy="756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-50800"/>
            <a:ext cx="5702300" cy="1028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05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19200" y="165100"/>
            <a:ext cx="4635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775700" y="3746500"/>
            <a:ext cx="7035800" cy="100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도형을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도구입니다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쉽게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반듯한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동그라미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,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세모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,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네모를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있습니다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1800" y="2336800"/>
            <a:ext cx="6248400" cy="39243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5600" y="5080000"/>
            <a:ext cx="863600" cy="889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6300" y="6896100"/>
            <a:ext cx="1358900" cy="18161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9800" y="6896100"/>
            <a:ext cx="863600" cy="8890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9800" y="7810500"/>
            <a:ext cx="863600" cy="8890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7500" y="7061200"/>
            <a:ext cx="1193800" cy="7493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7975600"/>
            <a:ext cx="1193800" cy="749300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4127500" y="7061200"/>
            <a:ext cx="703580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확대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도구입니다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  <a:p>
            <a:pPr lvl="0" algn="l">
              <a:lnSpc>
                <a:spcPct val="99600"/>
              </a:lnSpc>
            </a:pPr>
            <a:endParaRPr lang="en-US" sz="3000" b="0" i="0" u="none" strike="noStrike" dirty="0">
              <a:solidFill>
                <a:srgbClr val="231F20"/>
              </a:solidFill>
              <a:latin typeface="+mj-ea"/>
              <a:ea typeface="+mj-ea"/>
            </a:endParaRPr>
          </a:p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이전으로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되돌리기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지우개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)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입니다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2197100" y="1689100"/>
            <a:ext cx="2286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기타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도구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35100" y="1778000"/>
            <a:ext cx="74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31F20"/>
                </a:solidFill>
                <a:latin typeface="+mj-ea"/>
                <a:ea typeface="+mj-ea"/>
              </a:rPr>
              <a:t>05</a:t>
            </a:r>
          </a:p>
        </p:txBody>
      </p:sp>
      <p:pic>
        <p:nvPicPr>
          <p:cNvPr id="21" name="_x408532184" descr="EMB000062b43f28">
            <a:extLst>
              <a:ext uri="{FF2B5EF4-FFF2-40B4-BE49-F238E27FC236}">
                <a16:creationId xmlns:a16="http://schemas.microsoft.com/office/drawing/2014/main" id="{13BE2662-69E9-4097-B078-B315F15EA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06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장단점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7061200" y="4140200"/>
            <a:ext cx="3124200" cy="1524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4500" y="2044700"/>
            <a:ext cx="2489200" cy="7239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841500" y="2120900"/>
            <a:ext cx="2527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장점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45600" y="2044700"/>
            <a:ext cx="2489200" cy="7239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9372600" y="2120900"/>
            <a:ext cx="2527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단점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714500" y="2984500"/>
            <a:ext cx="70358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추천되는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가지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다양함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사용방법이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간단하고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직관적임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latin typeface="+mj-ea"/>
                <a:ea typeface="+mj-ea"/>
              </a:rPr>
              <a:t>-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자신의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그림이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새로운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그림으로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바뀌는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것에</a:t>
            </a:r>
            <a:r>
              <a:rPr lang="en-US" sz="3000" b="0" i="0" u="none" strike="noStrike" dirty="0">
                <a:latin typeface="+mj-ea"/>
                <a:ea typeface="+mj-ea"/>
              </a:rPr>
              <a:t>  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대해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유아들이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큰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흥미를</a:t>
            </a:r>
            <a:r>
              <a:rPr lang="en-US" sz="3000" b="0" i="0" u="none" strike="noStrike" dirty="0"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가짐</a:t>
            </a:r>
            <a:r>
              <a:rPr lang="en-US" altLang="ko-KR" sz="3000" b="0" i="0" u="none" strike="noStrike" dirty="0"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3000" b="0" i="0" u="none" strike="noStrike" dirty="0"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144000" y="2705100"/>
            <a:ext cx="7429500" cy="330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추천된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원하는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정확하게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일치하지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 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않을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독창적이고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창의적인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그리는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데에는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한계가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부분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지우개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기</a:t>
            </a:r>
            <a:r>
              <a:rPr lang="ko-KR" altLang="en-US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능이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없음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159000" y="7112000"/>
            <a:ext cx="13995400" cy="1917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-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환경보호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포스터를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제작하여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배부할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3000" b="0" i="0" u="none" strike="noStrike" dirty="0">
              <a:solidFill>
                <a:srgbClr val="1187CF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lvl="0" algn="l">
              <a:lnSpc>
                <a:spcPct val="99600"/>
              </a:lnSpc>
            </a:pPr>
            <a:r>
              <a:rPr lang="en-US" alt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-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내가</a:t>
            </a:r>
            <a:r>
              <a:rPr lang="en-US" sz="3000" b="0" i="0" u="none" strike="noStrike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원하는</a:t>
            </a:r>
            <a:r>
              <a:rPr lang="en-US" sz="3000" b="0" i="0" u="none" strike="noStrike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깨끗한</a:t>
            </a:r>
            <a:r>
              <a:rPr lang="en-US" sz="3000" b="0" i="0" u="none" strike="noStrike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지구</a:t>
            </a:r>
            <a:r>
              <a:rPr lang="en-US" alt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en-US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상상화를</a:t>
            </a:r>
            <a:r>
              <a:rPr lang="en-US" sz="3000" b="0" i="0" u="none" strike="noStrike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그려</a:t>
            </a:r>
            <a:r>
              <a:rPr lang="en-US" sz="3000" b="0" i="0" u="none" strike="noStrike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전시할</a:t>
            </a:r>
            <a:r>
              <a:rPr lang="en-US" sz="3000" b="0" i="0" u="none" strike="noStrike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sz="3000" b="0" i="0" u="none" strike="noStrike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3000" b="0" i="0" u="none" strike="noStrike" dirty="0">
                <a:solidFill>
                  <a:srgbClr val="00000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</a:p>
          <a:p>
            <a:pPr>
              <a:lnSpc>
                <a:spcPct val="99600"/>
              </a:lnSpc>
            </a:pPr>
            <a:endParaRPr lang="en-US" altLang="ko-KR" sz="3000" dirty="0">
              <a:solidFill>
                <a:srgbClr val="1187CF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>
              <a:lnSpc>
                <a:spcPct val="99600"/>
              </a:lnSpc>
            </a:pP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-&gt;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그림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그리기에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자신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없는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유아들도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적극적으로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참여할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수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 </a:t>
            </a:r>
            <a:r>
              <a:rPr lang="ko-KR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있음</a:t>
            </a:r>
            <a:r>
              <a:rPr lang="en-US" altLang="ko-KR" sz="3000" dirty="0">
                <a:solidFill>
                  <a:srgbClr val="1187CF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altLang="ko-KR" sz="3000" dirty="0">
              <a:solidFill>
                <a:srgbClr val="1187CF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  <a:p>
            <a:pPr marL="457200" lvl="0" indent="-457200" algn="l">
              <a:lnSpc>
                <a:spcPct val="99600"/>
              </a:lnSpc>
              <a:buFontTx/>
              <a:buChar char="-"/>
            </a:pPr>
            <a:endParaRPr lang="ko-KR" sz="3000" b="0" i="0" u="none" strike="noStrike" dirty="0">
              <a:solidFill>
                <a:srgbClr val="00000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grpSp>
        <p:nvGrpSpPr>
          <p:cNvPr id="19" name="Group 1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0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03400" y="6172200"/>
            <a:ext cx="2489200" cy="723900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>
            <a:off x="1930400" y="6286500"/>
            <a:ext cx="25273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활용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방법</a:t>
            </a:r>
          </a:p>
        </p:txBody>
      </p:sp>
      <p:pic>
        <p:nvPicPr>
          <p:cNvPr id="22" name="_x408532184" descr="EMB000062b43f28">
            <a:extLst>
              <a:ext uri="{FF2B5EF4-FFF2-40B4-BE49-F238E27FC236}">
                <a16:creationId xmlns:a16="http://schemas.microsoft.com/office/drawing/2014/main" id="{A21A1E47-2E9B-4CBA-B7A6-DE7B4E09F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22969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06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장단점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6100" y="2679700"/>
            <a:ext cx="10858500" cy="59182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197100" y="1689100"/>
            <a:ext cx="30988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완성된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포스터</a:t>
            </a:r>
          </a:p>
        </p:txBody>
      </p:sp>
      <p:pic>
        <p:nvPicPr>
          <p:cNvPr id="12" name="_x408532184" descr="EMB000062b43f28">
            <a:extLst>
              <a:ext uri="{FF2B5EF4-FFF2-40B4-BE49-F238E27FC236}">
                <a16:creationId xmlns:a16="http://schemas.microsoft.com/office/drawing/2014/main" id="{4B97B1A7-8122-4568-A769-5012538B5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1371600"/>
            <a:ext cx="16370300" cy="8318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76200"/>
            <a:ext cx="18643600" cy="914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9400" y="850900"/>
            <a:ext cx="22758400" cy="12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-50800"/>
            <a:ext cx="5067300" cy="1028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68300" y="215900"/>
            <a:ext cx="63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600" b="0" i="0" u="none" strike="noStrike">
                <a:solidFill>
                  <a:srgbClr val="231F20"/>
                </a:solidFill>
                <a:latin typeface="+mj-ea"/>
                <a:ea typeface="+mj-ea"/>
              </a:rPr>
              <a:t>06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2200" y="165100"/>
            <a:ext cx="40767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 err="1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오토드로우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장단점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1727200"/>
            <a:ext cx="15532100" cy="7505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100" y="1638300"/>
            <a:ext cx="4406900" cy="711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35300" y="2451100"/>
            <a:ext cx="10642600" cy="65405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197100" y="1689100"/>
            <a:ext cx="2286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000" b="0" i="0" u="none" strike="noStrike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완성된</a:t>
            </a:r>
            <a:r>
              <a:rPr lang="en-US" sz="3000" b="0" i="0" u="none" strike="noStrike" dirty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en-US" sz="3000" dirty="0">
                <a:solidFill>
                  <a:srgbClr val="231F2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상상화</a:t>
            </a:r>
            <a:endParaRPr lang="ko-KR" sz="3000" b="0" i="0" u="none" strike="noStrike" dirty="0">
              <a:solidFill>
                <a:srgbClr val="231F2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pic>
        <p:nvPicPr>
          <p:cNvPr id="12" name="_x408532184" descr="EMB000062b43f28">
            <a:extLst>
              <a:ext uri="{FF2B5EF4-FFF2-40B4-BE49-F238E27FC236}">
                <a16:creationId xmlns:a16="http://schemas.microsoft.com/office/drawing/2014/main" id="{D83D2698-BA9B-4E07-9BF0-227E496DC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849" y="179705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5700" y="1790700"/>
            <a:ext cx="13423900" cy="6540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300" y="2311400"/>
            <a:ext cx="13741400" cy="5829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3300" y="1549400"/>
            <a:ext cx="13741400" cy="812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035300" y="9664700"/>
            <a:ext cx="23279100" cy="20955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3200" y="3848100"/>
            <a:ext cx="1905000" cy="12192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76700" y="1790700"/>
            <a:ext cx="1816100" cy="12700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6700" y="5791200"/>
            <a:ext cx="5054600" cy="6184900"/>
          </a:xfrm>
          <a:prstGeom prst="rect">
            <a:avLst/>
          </a:prstGeom>
        </p:spPr>
      </p:pic>
      <p:sp>
        <p:nvSpPr>
          <p:cNvPr id="10" name="TextBox 19">
            <a:extLst>
              <a:ext uri="{FF2B5EF4-FFF2-40B4-BE49-F238E27FC236}">
                <a16:creationId xmlns:a16="http://schemas.microsoft.com/office/drawing/2014/main" id="{46AE3DB0-5EF1-4102-8D51-6C845BCCB9EE}"/>
              </a:ext>
            </a:extLst>
          </p:cNvPr>
          <p:cNvSpPr txBox="1"/>
          <p:nvPr/>
        </p:nvSpPr>
        <p:spPr>
          <a:xfrm>
            <a:off x="6292850" y="4337999"/>
            <a:ext cx="6280150" cy="524301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9600" b="1" i="0" u="none" strike="noStrike" dirty="0">
                <a:solidFill>
                  <a:srgbClr val="00B05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감사합니다</a:t>
            </a:r>
            <a:r>
              <a:rPr lang="en-US" altLang="ko-KR" sz="9600" b="1" i="0" u="none" strike="noStrike" dirty="0">
                <a:solidFill>
                  <a:srgbClr val="00B050"/>
                </a:solidFill>
                <a:latin typeface="코트라 희망체" panose="020B0600000101010101" pitchFamily="50" charset="-127"/>
                <a:ea typeface="코트라 희망체" panose="020B0600000101010101" pitchFamily="50" charset="-127"/>
              </a:rPr>
              <a:t>.</a:t>
            </a:r>
            <a:endParaRPr lang="ko-KR" sz="4400" b="1" i="0" u="none" strike="noStrike" dirty="0">
              <a:solidFill>
                <a:srgbClr val="00B050"/>
              </a:solidFill>
              <a:latin typeface="코트라 희망체" panose="020B0600000101010101" pitchFamily="50" charset="-127"/>
              <a:ea typeface="코트라 희망체" panose="020B0600000101010101" pitchFamily="50" charset="-127"/>
            </a:endParaRPr>
          </a:p>
        </p:txBody>
      </p:sp>
      <p:pic>
        <p:nvPicPr>
          <p:cNvPr id="11" name="_x408532184" descr="EMB000062b43f28">
            <a:extLst>
              <a:ext uri="{FF2B5EF4-FFF2-40B4-BE49-F238E27FC236}">
                <a16:creationId xmlns:a16="http://schemas.microsoft.com/office/drawing/2014/main" id="{19447414-4567-4834-BEDC-D50F27B15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4049" y="2362200"/>
            <a:ext cx="3250651" cy="121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757</Words>
  <Application>Microsoft Office PowerPoint</Application>
  <PresentationFormat>사용자 지정</PresentationFormat>
  <Paragraphs>173</Paragraphs>
  <Slides>21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6" baseType="lpstr">
      <vt:lpstr>휴먼모음T</vt:lpstr>
      <vt:lpstr>Calibri</vt:lpstr>
      <vt:lpstr>Arial</vt:lpstr>
      <vt:lpstr>코트라 희망체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user</cp:lastModifiedBy>
  <cp:revision>19</cp:revision>
  <dcterms:created xsi:type="dcterms:W3CDTF">2006-08-16T00:00:00Z</dcterms:created>
  <dcterms:modified xsi:type="dcterms:W3CDTF">2024-06-25T05:29:11Z</dcterms:modified>
</cp:coreProperties>
</file>