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80" r:id="rId12"/>
    <p:sldId id="279" r:id="rId13"/>
    <p:sldId id="270" r:id="rId1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78" y="126"/>
      </p:cViewPr>
      <p:guideLst>
        <p:guide orient="horz" pos="2159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lvl="0"/>
            <a:fld id="{50FC487E-5109-4C95-8B7A-919818D05221}" type="datetime1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lvl="0"/>
            <a:fld id="{03079CE8-9C5B-41E5-9653-6C905E984D5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 userDrawn="1"/>
        </p:nvSpPr>
        <p:spPr>
          <a:xfrm>
            <a:off x="0" y="133351"/>
            <a:ext cx="12192000" cy="6724650"/>
          </a:xfrm>
          <a:prstGeom prst="rect">
            <a:avLst/>
          </a:prstGeom>
          <a:solidFill>
            <a:srgbClr val="FFFB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 userDrawn="1"/>
        </p:nvSpPr>
        <p:spPr>
          <a:xfrm flipV="1">
            <a:off x="0" y="165575"/>
            <a:ext cx="12192000" cy="1291749"/>
          </a:xfrm>
          <a:prstGeom prst="rect">
            <a:avLst/>
          </a:prstGeom>
          <a:solidFill>
            <a:srgbClr val="FAED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 userDrawn="1"/>
        </p:nvSpPr>
        <p:spPr>
          <a:xfrm flipV="1">
            <a:off x="0" y="1581964"/>
            <a:ext cx="12192000" cy="122195"/>
          </a:xfrm>
          <a:prstGeom prst="rect">
            <a:avLst/>
          </a:prstGeom>
          <a:solidFill>
            <a:srgbClr val="FAED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0" name="그림 2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65260"/>
            <a:ext cx="5810307" cy="461672"/>
          </a:xfrm>
          <a:prstGeom prst="rect">
            <a:avLst/>
          </a:prstGeom>
        </p:spPr>
      </p:pic>
      <p:pic>
        <p:nvPicPr>
          <p:cNvPr id="31" name="그림 3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19832" y="-61610"/>
            <a:ext cx="5810307" cy="461672"/>
          </a:xfrm>
          <a:prstGeom prst="rect">
            <a:avLst/>
          </a:prstGeom>
        </p:spPr>
      </p:pic>
      <p:pic>
        <p:nvPicPr>
          <p:cNvPr id="32" name="그림 3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658714" y="-59090"/>
            <a:ext cx="5810307" cy="461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37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 userDrawn="1"/>
        </p:nvSpPr>
        <p:spPr>
          <a:xfrm>
            <a:off x="180975" y="133350"/>
            <a:ext cx="12192000" cy="6724650"/>
          </a:xfrm>
          <a:prstGeom prst="rect">
            <a:avLst/>
          </a:prstGeom>
          <a:pattFill prst="dotGrid">
            <a:fgClr>
              <a:schemeClr val="accent2">
                <a:lumMod val="20000"/>
                <a:lumOff val="80000"/>
              </a:schemeClr>
            </a:fgClr>
            <a:bgClr>
              <a:srgbClr val="FFFBEF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 rot="5400000" flipV="1">
            <a:off x="-6305550" y="3316525"/>
            <a:ext cx="12192000" cy="1291749"/>
          </a:xfrm>
          <a:prstGeom prst="rect">
            <a:avLst/>
          </a:prstGeom>
          <a:solidFill>
            <a:srgbClr val="FAED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pic>
        <p:nvPicPr>
          <p:cNvPr id="22" name="그림 2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65260"/>
            <a:ext cx="5810307" cy="461672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19832" y="-61610"/>
            <a:ext cx="5810307" cy="461672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658714" y="-59090"/>
            <a:ext cx="5810307" cy="461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78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 userDrawn="1"/>
        </p:nvSpPr>
        <p:spPr>
          <a:xfrm>
            <a:off x="180975" y="-121920"/>
            <a:ext cx="12192000" cy="6979920"/>
          </a:xfrm>
          <a:prstGeom prst="rect">
            <a:avLst/>
          </a:prstGeom>
          <a:pattFill prst="dotGrid">
            <a:fgClr>
              <a:schemeClr val="accent2">
                <a:lumMod val="20000"/>
                <a:lumOff val="80000"/>
              </a:schemeClr>
            </a:fgClr>
            <a:bgClr>
              <a:srgbClr val="FFFBEF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 rot="5400000" flipV="1">
            <a:off x="-6305550" y="3316525"/>
            <a:ext cx="12192000" cy="1291749"/>
          </a:xfrm>
          <a:prstGeom prst="rect">
            <a:avLst/>
          </a:prstGeom>
          <a:solidFill>
            <a:srgbClr val="FAED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57292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 userDrawn="1"/>
        </p:nvSpPr>
        <p:spPr>
          <a:xfrm>
            <a:off x="0" y="133351"/>
            <a:ext cx="12192000" cy="6724650"/>
          </a:xfrm>
          <a:prstGeom prst="rect">
            <a:avLst/>
          </a:prstGeom>
          <a:solidFill>
            <a:srgbClr val="FFFB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 userDrawn="1"/>
        </p:nvSpPr>
        <p:spPr>
          <a:xfrm flipV="1">
            <a:off x="0" y="1810188"/>
            <a:ext cx="12192000" cy="5205417"/>
          </a:xfrm>
          <a:prstGeom prst="rect">
            <a:avLst/>
          </a:prstGeom>
          <a:solidFill>
            <a:srgbClr val="FAED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 userDrawn="1"/>
        </p:nvSpPr>
        <p:spPr>
          <a:xfrm flipV="1">
            <a:off x="0" y="1393371"/>
            <a:ext cx="12192000" cy="232410"/>
          </a:xfrm>
          <a:prstGeom prst="rect">
            <a:avLst/>
          </a:prstGeom>
          <a:solidFill>
            <a:srgbClr val="FAED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0" name="그림 2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65260"/>
            <a:ext cx="5810307" cy="461672"/>
          </a:xfrm>
          <a:prstGeom prst="rect">
            <a:avLst/>
          </a:prstGeom>
        </p:spPr>
      </p:pic>
      <p:pic>
        <p:nvPicPr>
          <p:cNvPr id="31" name="그림 3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19832" y="-61610"/>
            <a:ext cx="5810307" cy="461672"/>
          </a:xfrm>
          <a:prstGeom prst="rect">
            <a:avLst/>
          </a:prstGeom>
        </p:spPr>
      </p:pic>
      <p:pic>
        <p:nvPicPr>
          <p:cNvPr id="32" name="그림 3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658714" y="-59090"/>
            <a:ext cx="5810307" cy="461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958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13FF-1AE8-44D2-8468-75C34D0B2D33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39C31-73BB-4969-B8C8-132CF8F9DE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69343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13FF-1AE8-44D2-8468-75C34D0B2D33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39C31-73BB-4969-B8C8-132CF8F9DE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96625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13FF-1AE8-44D2-8468-75C34D0B2D33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39C31-73BB-4969-B8C8-132CF8F9DE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6270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13FF-1AE8-44D2-8468-75C34D0B2D33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39C31-73BB-4969-B8C8-132CF8F9DE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7636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13FF-1AE8-44D2-8468-75C34D0B2D33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39C31-73BB-4969-B8C8-132CF8F9DE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12516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13FF-1AE8-44D2-8468-75C34D0B2D33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39C31-73BB-4969-B8C8-132CF8F9DE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323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13FF-1AE8-44D2-8468-75C34D0B2D33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39C31-73BB-4969-B8C8-132CF8F9DE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86898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13FF-1AE8-44D2-8468-75C34D0B2D33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39C31-73BB-4969-B8C8-132CF8F9DE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96393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13FF-1AE8-44D2-8468-75C34D0B2D33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39C31-73BB-4969-B8C8-132CF8F9DE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87861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13FF-1AE8-44D2-8468-75C34D0B2D33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39C31-73BB-4969-B8C8-132CF8F9DE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7013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713FF-1AE8-44D2-8468-75C34D0B2D33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239C31-73BB-4969-B8C8-132CF8F9DE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1937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2" r:id="rId3"/>
    <p:sldLayoutId id="2147483661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haiper.ai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haiper.ai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제목 1"/>
          <p:cNvSpPr txBox="1"/>
          <p:nvPr/>
        </p:nvSpPr>
        <p:spPr>
          <a:xfrm>
            <a:off x="1269222" y="5700666"/>
            <a:ext cx="10045147" cy="70552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o-KR" altLang="en-US" sz="2400" b="1" dirty="0">
                <a:latin typeface="Malgun Gothic"/>
                <a:ea typeface="Malgun Gothic"/>
                <a:cs typeface="Malgun Gothic"/>
              </a:rPr>
              <a:t>서울특별시교육청 미래교육지원단</a:t>
            </a:r>
          </a:p>
        </p:txBody>
      </p:sp>
      <p:pic>
        <p:nvPicPr>
          <p:cNvPr id="20" name="_x408532184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0032801" y="516806"/>
            <a:ext cx="1927393" cy="717873"/>
          </a:xfrm>
          <a:prstGeom prst="rect">
            <a:avLst/>
          </a:prstGeom>
          <a:noFill/>
        </p:spPr>
      </p:pic>
      <p:pic>
        <p:nvPicPr>
          <p:cNvPr id="18" name="_x221216680"/>
          <p:cNvPicPr>
            <a:picLocks noChangeAspect="1" noChangeArrowheads="1"/>
          </p:cNvPicPr>
          <p:nvPr/>
        </p:nvPicPr>
        <p:blipFill rotWithShape="1">
          <a:blip r:embed="rId3"/>
          <a:srcRect r="110" b="110"/>
          <a:stretch>
            <a:fillRect/>
          </a:stretch>
        </p:blipFill>
        <p:spPr>
          <a:xfrm>
            <a:off x="5622562" y="4806026"/>
            <a:ext cx="896465" cy="89464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9" name="제목 1"/>
          <p:cNvSpPr txBox="1"/>
          <p:nvPr/>
        </p:nvSpPr>
        <p:spPr>
          <a:xfrm>
            <a:off x="2313836" y="2412144"/>
            <a:ext cx="7513915" cy="1627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en-US" altLang="ko-KR" b="1" dirty="0" err="1">
                <a:solidFill>
                  <a:schemeClr val="accent1">
                    <a:lumMod val="75000"/>
                  </a:schemeClr>
                </a:solidFill>
              </a:rPr>
              <a:t>Haiper</a:t>
            </a:r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</a:rPr>
              <a:t>-AI </a:t>
            </a:r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</a:rPr>
              <a:t>로 움직이는 </a:t>
            </a:r>
            <a:endParaRPr lang="en-US" altLang="ko-KR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lnSpc>
                <a:spcPct val="120000"/>
              </a:lnSpc>
            </a:pPr>
            <a:r>
              <a:rPr lang="ko-KR" altLang="en-US" b="1" dirty="0" err="1">
                <a:solidFill>
                  <a:schemeClr val="accent1">
                    <a:lumMod val="75000"/>
                  </a:schemeClr>
                </a:solidFill>
              </a:rPr>
              <a:t>명화감상</a:t>
            </a:r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</a:rPr>
              <a:t> 하기</a:t>
            </a:r>
            <a:endParaRPr lang="ko-KR" altLang="en-US" sz="4000" dirty="0">
              <a:solidFill>
                <a:schemeClr val="accent1">
                  <a:lumMod val="75000"/>
                </a:schemeClr>
              </a:solidFill>
              <a:ea typeface="+mn-e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_x408532184" descr="EMB000062b43f28">
            <a:extLst>
              <a:ext uri="{FF2B5EF4-FFF2-40B4-BE49-F238E27FC236}">
                <a16:creationId xmlns:a16="http://schemas.microsoft.com/office/drawing/2014/main" id="{B390CB8B-A58D-48C2-BFA9-C4CEBD000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0065" y="420275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제목 1"/>
          <p:cNvSpPr txBox="1">
            <a:spLocks/>
          </p:cNvSpPr>
          <p:nvPr/>
        </p:nvSpPr>
        <p:spPr>
          <a:xfrm>
            <a:off x="2144068" y="2086933"/>
            <a:ext cx="9251251" cy="46166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>
              <a:defRPr sz="2600" spc="-30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YD윤고딕 340" panose="02020603020101020101" pitchFamily="18" charset="-127"/>
                <a:ea typeface="YD윤고딕 340" panose="02020603020101020101" pitchFamily="18" charset="-127"/>
              </a:defRPr>
            </a:lvl1pPr>
          </a:lstStyle>
          <a:p>
            <a:pPr>
              <a:spcBef>
                <a:spcPts val="171"/>
              </a:spcBef>
              <a:tabLst>
                <a:tab pos="60873" algn="l"/>
                <a:tab pos="97396" algn="l"/>
              </a:tabLst>
            </a:pPr>
            <a:r>
              <a:rPr lang="ko-KR" altLang="en-US" sz="2400" u="sng" spc="0" dirty="0" err="1">
                <a:solidFill>
                  <a:schemeClr val="tx1"/>
                </a:solidFill>
                <a:latin typeface="+mn-ea"/>
                <a:ea typeface="+mn-ea"/>
              </a:rPr>
              <a:t>하이퍼</a:t>
            </a:r>
            <a:r>
              <a:rPr lang="ko-KR" altLang="en-US" sz="2400" u="sng" spc="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2400" u="sng" spc="0" dirty="0">
                <a:solidFill>
                  <a:schemeClr val="tx1"/>
                </a:solidFill>
                <a:latin typeface="+mn-ea"/>
                <a:ea typeface="+mn-ea"/>
              </a:rPr>
              <a:t>AI</a:t>
            </a:r>
            <a:r>
              <a:rPr lang="ko-KR" altLang="en-US" sz="2400" u="sng" spc="0" dirty="0">
                <a:solidFill>
                  <a:schemeClr val="tx1"/>
                </a:solidFill>
                <a:latin typeface="+mn-ea"/>
                <a:ea typeface="+mn-ea"/>
              </a:rPr>
              <a:t>는 </a:t>
            </a:r>
            <a:r>
              <a:rPr lang="en-US" altLang="ko-KR" sz="2400" u="sng" spc="0" dirty="0">
                <a:solidFill>
                  <a:schemeClr val="tx1"/>
                </a:solidFill>
                <a:latin typeface="+mn-ea"/>
                <a:ea typeface="+mn-ea"/>
              </a:rPr>
              <a:t>4</a:t>
            </a:r>
            <a:r>
              <a:rPr lang="ko-KR" altLang="en-US" sz="2400" u="sng" spc="0" dirty="0">
                <a:solidFill>
                  <a:schemeClr val="tx1"/>
                </a:solidFill>
                <a:latin typeface="+mn-ea"/>
                <a:ea typeface="+mn-ea"/>
              </a:rPr>
              <a:t>초간의 영상을 무료로 만들 수 있는 사이트입니다</a:t>
            </a:r>
            <a:r>
              <a:rPr lang="en-US" altLang="ko-KR" sz="2400" u="sng" spc="0" dirty="0">
                <a:solidFill>
                  <a:schemeClr val="tx1"/>
                </a:solidFill>
                <a:latin typeface="+mn-ea"/>
                <a:ea typeface="+mn-ea"/>
              </a:rPr>
              <a:t>.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2971267" y="824367"/>
            <a:ext cx="35605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4800" b="1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</a:rPr>
              <a:t>Haiper</a:t>
            </a:r>
            <a:r>
              <a:rPr lang="en-US" altLang="ko-KR" sz="48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</a:rPr>
              <a:t>-AI</a:t>
            </a:r>
            <a:endParaRPr lang="ko-KR" altLang="en-US" sz="4800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1528" y="3110865"/>
            <a:ext cx="3668537" cy="3105155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6202789" y="988168"/>
            <a:ext cx="33587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dirty="0">
                <a:hlinkClick r:id="rId4"/>
              </a:rPr>
              <a:t>https://haiper.ai</a:t>
            </a:r>
            <a:r>
              <a:rPr lang="ko-KR" altLang="en-US" sz="3200" dirty="0"/>
              <a:t> </a:t>
            </a:r>
            <a:endParaRPr lang="en-US" altLang="ko-KR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2211303" y="4116112"/>
            <a:ext cx="41317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/>
              <a:t>3</a:t>
            </a:r>
            <a:r>
              <a:rPr lang="ko-KR" altLang="en-US" sz="2800" dirty="0"/>
              <a:t>가지 방법으로 </a:t>
            </a:r>
            <a:endParaRPr lang="en-US" altLang="ko-KR" sz="2800" dirty="0"/>
          </a:p>
          <a:p>
            <a:r>
              <a:rPr lang="ko-KR" altLang="en-US" sz="2800" dirty="0"/>
              <a:t>영상을 만들 수 있어요</a:t>
            </a:r>
            <a:r>
              <a:rPr lang="en-US" altLang="ko-KR" sz="2800" dirty="0"/>
              <a:t>.</a:t>
            </a:r>
            <a:endParaRPr lang="ko-KR" altLang="en-US" sz="2800" dirty="0"/>
          </a:p>
        </p:txBody>
      </p:sp>
      <p:sp>
        <p:nvSpPr>
          <p:cNvPr id="5" name="오른쪽 화살표 4"/>
          <p:cNvSpPr/>
          <p:nvPr/>
        </p:nvSpPr>
        <p:spPr>
          <a:xfrm>
            <a:off x="6053318" y="4377266"/>
            <a:ext cx="370064" cy="43180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70995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928749" y="964294"/>
            <a:ext cx="46253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Haiper</a:t>
            </a:r>
            <a:r>
              <a:rPr lang="en-US" altLang="ko-KR" sz="3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-AI </a:t>
            </a:r>
            <a:r>
              <a:rPr lang="ko-KR" altLang="en-US" sz="3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의 활용</a:t>
            </a:r>
          </a:p>
        </p:txBody>
      </p:sp>
      <p:pic>
        <p:nvPicPr>
          <p:cNvPr id="20" name="_x408532184" descr="EMB000062b43f28">
            <a:extLst>
              <a:ext uri="{FF2B5EF4-FFF2-40B4-BE49-F238E27FC236}">
                <a16:creationId xmlns:a16="http://schemas.microsoft.com/office/drawing/2014/main" id="{B390CB8B-A58D-48C2-BFA9-C4CEBD000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0065" y="420275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5" name="그림 4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749" y="2404437"/>
            <a:ext cx="3668537" cy="3105155"/>
          </a:xfrm>
          <a:prstGeom prst="rect">
            <a:avLst/>
          </a:prstGeom>
        </p:spPr>
      </p:pic>
      <p:cxnSp>
        <p:nvCxnSpPr>
          <p:cNvPr id="50" name="직선 화살표 연결선 49"/>
          <p:cNvCxnSpPr/>
          <p:nvPr/>
        </p:nvCxnSpPr>
        <p:spPr>
          <a:xfrm flipV="1">
            <a:off x="4597286" y="4311203"/>
            <a:ext cx="1706091" cy="68890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6" name="직선 화살표 연결선 445"/>
          <p:cNvCxnSpPr/>
          <p:nvPr/>
        </p:nvCxnSpPr>
        <p:spPr>
          <a:xfrm flipV="1">
            <a:off x="4597286" y="2433527"/>
            <a:ext cx="1706091" cy="147891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7" name="직선 화살표 연결선 446"/>
          <p:cNvCxnSpPr/>
          <p:nvPr/>
        </p:nvCxnSpPr>
        <p:spPr>
          <a:xfrm flipV="1">
            <a:off x="4597286" y="2220062"/>
            <a:ext cx="1706091" cy="649289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모서리가 둥근 직사각형 55"/>
          <p:cNvSpPr/>
          <p:nvPr/>
        </p:nvSpPr>
        <p:spPr>
          <a:xfrm>
            <a:off x="6396508" y="1606837"/>
            <a:ext cx="5317067" cy="139415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/>
              <a:t>아이들이 만든 동화를 이미지</a:t>
            </a:r>
            <a:r>
              <a:rPr lang="en-US" altLang="ko-KR" sz="1600" dirty="0"/>
              <a:t>/</a:t>
            </a:r>
            <a:r>
              <a:rPr lang="ko-KR" altLang="en-US" sz="1600" dirty="0"/>
              <a:t>영상으로 제작하기</a:t>
            </a:r>
            <a:endParaRPr lang="en-US" altLang="ko-KR" sz="1600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 err="1"/>
              <a:t>새노래</a:t>
            </a:r>
            <a:r>
              <a:rPr lang="ko-KR" altLang="en-US" sz="1600" dirty="0"/>
              <a:t> 가사에 어울리는 이미지</a:t>
            </a:r>
            <a:r>
              <a:rPr lang="en-US" altLang="ko-KR" sz="1600" dirty="0"/>
              <a:t>/</a:t>
            </a:r>
            <a:r>
              <a:rPr lang="ko-KR" altLang="en-US" sz="1600" dirty="0"/>
              <a:t>영상 만들기 </a:t>
            </a:r>
            <a:endParaRPr lang="en-US" altLang="ko-KR" sz="1600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/>
              <a:t>아이들의 상상을 이미지</a:t>
            </a:r>
            <a:r>
              <a:rPr lang="en-US" altLang="ko-KR" sz="1600" dirty="0"/>
              <a:t>/</a:t>
            </a:r>
            <a:r>
              <a:rPr lang="ko-KR" altLang="en-US" sz="1600" dirty="0"/>
              <a:t>영상으로 만들기 등</a:t>
            </a:r>
          </a:p>
        </p:txBody>
      </p:sp>
      <p:sp>
        <p:nvSpPr>
          <p:cNvPr id="462" name="TextBox 461"/>
          <p:cNvSpPr txBox="1"/>
          <p:nvPr/>
        </p:nvSpPr>
        <p:spPr>
          <a:xfrm>
            <a:off x="1562099" y="5913551"/>
            <a:ext cx="9931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b="1" i="1" dirty="0">
                <a:solidFill>
                  <a:srgbClr val="FF0000"/>
                </a:solidFill>
              </a:rPr>
              <a:t>*</a:t>
            </a:r>
            <a:r>
              <a:rPr lang="ko-KR" altLang="en-US" sz="2400" b="1" i="1" dirty="0">
                <a:solidFill>
                  <a:srgbClr val="FF0000"/>
                </a:solidFill>
              </a:rPr>
              <a:t>장점</a:t>
            </a:r>
            <a:r>
              <a:rPr lang="en-US" altLang="ko-KR" sz="2400" b="1" i="1" dirty="0">
                <a:solidFill>
                  <a:srgbClr val="FF0000"/>
                </a:solidFill>
              </a:rPr>
              <a:t>: 1.</a:t>
            </a:r>
            <a:r>
              <a:rPr lang="ko-KR" altLang="en-US" sz="2400" b="1" i="1" dirty="0">
                <a:solidFill>
                  <a:srgbClr val="FF0000"/>
                </a:solidFill>
              </a:rPr>
              <a:t>만드는 방법이 간단하다</a:t>
            </a:r>
            <a:r>
              <a:rPr lang="en-US" altLang="ko-KR" sz="2400" b="1" i="1" dirty="0">
                <a:solidFill>
                  <a:srgbClr val="FF0000"/>
                </a:solidFill>
              </a:rPr>
              <a:t>!</a:t>
            </a:r>
            <a:r>
              <a:rPr lang="ko-KR" altLang="en-US" sz="2400" b="1" i="1" dirty="0">
                <a:solidFill>
                  <a:srgbClr val="FF0000"/>
                </a:solidFill>
              </a:rPr>
              <a:t> </a:t>
            </a:r>
            <a:r>
              <a:rPr lang="en-US" altLang="ko-KR" sz="2400" b="1" i="1" dirty="0">
                <a:solidFill>
                  <a:srgbClr val="FF0000"/>
                </a:solidFill>
              </a:rPr>
              <a:t>  2.</a:t>
            </a:r>
            <a:r>
              <a:rPr lang="ko-KR" altLang="en-US" sz="2400" b="1" i="1" dirty="0">
                <a:solidFill>
                  <a:srgbClr val="FF0000"/>
                </a:solidFill>
              </a:rPr>
              <a:t>무료다</a:t>
            </a:r>
            <a:r>
              <a:rPr lang="en-US" altLang="ko-KR" sz="2400" b="1" i="1" dirty="0">
                <a:solidFill>
                  <a:srgbClr val="FF0000"/>
                </a:solidFill>
              </a:rPr>
              <a:t>!</a:t>
            </a:r>
            <a:r>
              <a:rPr lang="ko-KR" altLang="en-US" sz="2400" b="1" i="1" dirty="0">
                <a:solidFill>
                  <a:srgbClr val="FF0000"/>
                </a:solidFill>
              </a:rPr>
              <a:t> </a:t>
            </a:r>
            <a:r>
              <a:rPr lang="en-US" altLang="ko-KR" sz="2400" b="1" i="1" dirty="0">
                <a:solidFill>
                  <a:srgbClr val="FF0000"/>
                </a:solidFill>
              </a:rPr>
              <a:t>  3.</a:t>
            </a:r>
            <a:r>
              <a:rPr lang="ko-KR" altLang="en-US" sz="2400" b="1" i="1" dirty="0">
                <a:solidFill>
                  <a:srgbClr val="FF0000"/>
                </a:solidFill>
              </a:rPr>
              <a:t>개수 제한이 없다</a:t>
            </a:r>
            <a:r>
              <a:rPr lang="en-US" altLang="ko-KR" sz="2400" b="1" i="1" dirty="0">
                <a:solidFill>
                  <a:srgbClr val="FF0000"/>
                </a:solidFill>
              </a:rPr>
              <a:t>!</a:t>
            </a:r>
            <a:endParaRPr lang="ko-KR" altLang="en-US" sz="2400" b="1" i="1" dirty="0">
              <a:solidFill>
                <a:srgbClr val="FF0000"/>
              </a:solidFill>
            </a:endParaRPr>
          </a:p>
        </p:txBody>
      </p:sp>
      <p:sp>
        <p:nvSpPr>
          <p:cNvPr id="459" name="모서리가 둥근 직사각형 458"/>
          <p:cNvSpPr/>
          <p:nvPr/>
        </p:nvSpPr>
        <p:spPr>
          <a:xfrm>
            <a:off x="6396508" y="3555888"/>
            <a:ext cx="5317067" cy="1391928"/>
          </a:xfrm>
          <a:prstGeom prst="round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ko-KR" altLang="en-US" sz="1600" dirty="0"/>
          </a:p>
        </p:txBody>
      </p:sp>
      <p:sp>
        <p:nvSpPr>
          <p:cNvPr id="464" name="포인트가 5개인 별 463"/>
          <p:cNvSpPr/>
          <p:nvPr/>
        </p:nvSpPr>
        <p:spPr>
          <a:xfrm>
            <a:off x="6538624" y="3709985"/>
            <a:ext cx="711200" cy="541867"/>
          </a:xfrm>
          <a:prstGeom prst="star5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5" name="TextBox 464"/>
          <p:cNvSpPr txBox="1"/>
          <p:nvPr/>
        </p:nvSpPr>
        <p:spPr>
          <a:xfrm>
            <a:off x="7249824" y="3823723"/>
            <a:ext cx="289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움직이는 명화 제작하기</a:t>
            </a:r>
          </a:p>
        </p:txBody>
      </p:sp>
      <p:sp>
        <p:nvSpPr>
          <p:cNvPr id="467" name="TextBox 466"/>
          <p:cNvSpPr txBox="1"/>
          <p:nvPr/>
        </p:nvSpPr>
        <p:spPr>
          <a:xfrm>
            <a:off x="6538624" y="4413884"/>
            <a:ext cx="535093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요즘 미디어 </a:t>
            </a:r>
            <a:r>
              <a:rPr lang="ko-KR" altLang="en-US" sz="1100" dirty="0" err="1"/>
              <a:t>아트전이</a:t>
            </a:r>
            <a:r>
              <a:rPr lang="ko-KR" altLang="en-US" sz="1100" dirty="0"/>
              <a:t> 유행하지요</a:t>
            </a:r>
            <a:r>
              <a:rPr lang="en-US" altLang="ko-KR" sz="1100" dirty="0"/>
              <a:t>. </a:t>
            </a:r>
            <a:r>
              <a:rPr lang="ko-KR" altLang="en-US" sz="1100" dirty="0"/>
              <a:t>우리 교실 안에서도</a:t>
            </a:r>
            <a:endParaRPr lang="en-US" altLang="ko-KR" sz="1100" dirty="0"/>
          </a:p>
          <a:p>
            <a:r>
              <a:rPr lang="ko-KR" altLang="en-US" sz="1100" dirty="0"/>
              <a:t>조금 더 상상력을 더하여 풍성한 </a:t>
            </a:r>
            <a:r>
              <a:rPr lang="ko-KR" altLang="en-US" sz="1100" dirty="0" err="1"/>
              <a:t>명화감상을</a:t>
            </a:r>
            <a:r>
              <a:rPr lang="ko-KR" altLang="en-US" sz="1100" dirty="0"/>
              <a:t> 하고 싶을 때 활용해볼 수 있습니다</a:t>
            </a:r>
            <a:r>
              <a:rPr lang="en-US" altLang="ko-KR" sz="1100" dirty="0"/>
              <a:t>.</a:t>
            </a:r>
            <a:endParaRPr lang="ko-KR" altLang="en-US" sz="1100" dirty="0"/>
          </a:p>
        </p:txBody>
      </p:sp>
      <p:sp>
        <p:nvSpPr>
          <p:cNvPr id="474" name="TextBox 473"/>
          <p:cNvSpPr txBox="1"/>
          <p:nvPr/>
        </p:nvSpPr>
        <p:spPr>
          <a:xfrm>
            <a:off x="8534401" y="6385533"/>
            <a:ext cx="37430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→</a:t>
            </a:r>
            <a:r>
              <a:rPr lang="en-US" altLang="ko-KR" sz="1200"/>
              <a:t>4</a:t>
            </a:r>
            <a:r>
              <a:rPr lang="ko-KR" altLang="en-US" sz="1200" dirty="0"/>
              <a:t>초씩 영상을 연결해서 긴 영상을 만들 수 있어요</a:t>
            </a:r>
            <a:r>
              <a:rPr lang="en-US" altLang="ko-KR" sz="1200" dirty="0"/>
              <a:t>.</a:t>
            </a:r>
            <a:r>
              <a:rPr lang="ko-KR" altLang="en-US" sz="1200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155656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모서리가 둥근 직사각형 11"/>
          <p:cNvSpPr/>
          <p:nvPr/>
        </p:nvSpPr>
        <p:spPr>
          <a:xfrm>
            <a:off x="7062512" y="3843885"/>
            <a:ext cx="4737439" cy="1749943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877950" y="947358"/>
            <a:ext cx="46253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 </a:t>
            </a:r>
            <a:r>
              <a:rPr lang="en-US" altLang="ko-KR" sz="3200" b="1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Haiper</a:t>
            </a:r>
            <a:r>
              <a:rPr lang="en-US" altLang="ko-KR" sz="3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-AI </a:t>
            </a:r>
            <a:r>
              <a:rPr lang="ko-KR" altLang="en-US" sz="3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검색</a:t>
            </a:r>
          </a:p>
        </p:txBody>
      </p:sp>
      <p:pic>
        <p:nvPicPr>
          <p:cNvPr id="20" name="_x408532184" descr="EMB000062b43f28">
            <a:extLst>
              <a:ext uri="{FF2B5EF4-FFF2-40B4-BE49-F238E27FC236}">
                <a16:creationId xmlns:a16="http://schemas.microsoft.com/office/drawing/2014/main" id="{B390CB8B-A58D-48C2-BFA9-C4CEBD000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0065" y="420275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810217" y="4075616"/>
            <a:ext cx="59958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800" dirty="0"/>
              <a:t>〮 </a:t>
            </a:r>
            <a:r>
              <a:rPr lang="ko-KR" altLang="en-US" sz="2800" dirty="0"/>
              <a:t>링크</a:t>
            </a:r>
            <a:r>
              <a:rPr lang="en-US" altLang="ko-KR" sz="2800" dirty="0"/>
              <a:t>: </a:t>
            </a:r>
            <a:r>
              <a:rPr lang="ko-KR" altLang="en-US" sz="2800" dirty="0">
                <a:hlinkClick r:id="rId3"/>
              </a:rPr>
              <a:t>https://haiper.ai</a:t>
            </a:r>
            <a:endParaRPr lang="en-US" altLang="ko-KR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810217" y="2863885"/>
            <a:ext cx="68156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/>
              <a:t>〮 Google</a:t>
            </a:r>
            <a:r>
              <a:rPr lang="ko-KR" altLang="en-US" sz="2800" dirty="0"/>
              <a:t>에 </a:t>
            </a:r>
            <a:r>
              <a:rPr lang="en-US" altLang="ko-KR" sz="2800" dirty="0" err="1"/>
              <a:t>Haiper</a:t>
            </a:r>
            <a:r>
              <a:rPr lang="en-US" altLang="ko-KR" sz="2800" dirty="0"/>
              <a:t>-AI </a:t>
            </a:r>
            <a:r>
              <a:rPr lang="ko-KR" altLang="en-US" sz="2800" dirty="0"/>
              <a:t>라고 검색해요</a:t>
            </a:r>
            <a:r>
              <a:rPr lang="en-US" altLang="ko-KR" sz="2800" dirty="0"/>
              <a:t>.</a:t>
            </a:r>
            <a:endParaRPr lang="ko-KR" altLang="en-US" sz="2800" dirty="0"/>
          </a:p>
        </p:txBody>
      </p:sp>
      <p:sp>
        <p:nvSpPr>
          <p:cNvPr id="7" name="오른쪽 화살표 6"/>
          <p:cNvSpPr/>
          <p:nvPr/>
        </p:nvSpPr>
        <p:spPr>
          <a:xfrm>
            <a:off x="4747217" y="4276828"/>
            <a:ext cx="2157973" cy="167859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4"/>
          <a:srcRect r="46966"/>
          <a:stretch/>
        </p:blipFill>
        <p:spPr>
          <a:xfrm>
            <a:off x="7842145" y="4297873"/>
            <a:ext cx="2960158" cy="115252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 rot="20249738">
            <a:off x="7205570" y="3941570"/>
            <a:ext cx="9456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FF0000"/>
                </a:solidFill>
              </a:rPr>
              <a:t>클릭</a:t>
            </a:r>
            <a:r>
              <a:rPr lang="en-US" altLang="ko-KR" sz="2400" b="1" dirty="0">
                <a:solidFill>
                  <a:srgbClr val="FF0000"/>
                </a:solidFill>
              </a:rPr>
              <a:t>!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10616" y="3908401"/>
            <a:ext cx="24546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i="1" dirty="0"/>
              <a:t>맨</a:t>
            </a:r>
            <a:r>
              <a:rPr lang="en-US" altLang="ko-KR" sz="1600" i="1" dirty="0"/>
              <a:t> </a:t>
            </a:r>
            <a:r>
              <a:rPr lang="ko-KR" altLang="en-US" sz="1600" i="1" dirty="0"/>
              <a:t>위에 영어로 </a:t>
            </a:r>
            <a:r>
              <a:rPr lang="ko-KR" altLang="en-US" sz="1600" i="1" dirty="0" err="1"/>
              <a:t>뜰거에요</a:t>
            </a:r>
            <a:r>
              <a:rPr lang="en-US" altLang="ko-KR" sz="1600" i="1" dirty="0"/>
              <a:t>!</a:t>
            </a:r>
            <a:endParaRPr lang="ko-KR" altLang="en-US" sz="1600" i="1" dirty="0"/>
          </a:p>
        </p:txBody>
      </p:sp>
    </p:spTree>
    <p:extLst>
      <p:ext uri="{BB962C8B-B14F-4D97-AF65-F5344CB8AC3E}">
        <p14:creationId xmlns:p14="http://schemas.microsoft.com/office/powerpoint/2010/main" val="39376509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877950" y="947358"/>
            <a:ext cx="46253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 </a:t>
            </a:r>
            <a:r>
              <a:rPr lang="en-US" altLang="ko-KR" sz="3200" b="1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Haiper</a:t>
            </a:r>
            <a:r>
              <a:rPr lang="en-US" altLang="ko-KR" sz="3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-AI </a:t>
            </a:r>
            <a:r>
              <a:rPr lang="ko-KR" altLang="en-US" sz="3200" b="1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첫페이지</a:t>
            </a:r>
            <a:endParaRPr lang="ko-KR" altLang="en-US" sz="3200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446684"/>
              </a:solidFill>
              <a:latin typeface="+mn-ea"/>
            </a:endParaRPr>
          </a:p>
        </p:txBody>
      </p:sp>
      <p:pic>
        <p:nvPicPr>
          <p:cNvPr id="20" name="_x408532184" descr="EMB000062b43f28">
            <a:extLst>
              <a:ext uri="{FF2B5EF4-FFF2-40B4-BE49-F238E27FC236}">
                <a16:creationId xmlns:a16="http://schemas.microsoft.com/office/drawing/2014/main" id="{B390CB8B-A58D-48C2-BFA9-C4CEBD000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0065" y="420275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846" y="2516200"/>
            <a:ext cx="6852045" cy="3499859"/>
          </a:xfrm>
          <a:prstGeom prst="rect">
            <a:avLst/>
          </a:prstGeom>
          <a:ln w="57150">
            <a:solidFill>
              <a:schemeClr val="tx2"/>
            </a:solidFill>
          </a:ln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4218" y="2700867"/>
            <a:ext cx="3101094" cy="321733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84817" y="2049008"/>
            <a:ext cx="1983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</a:t>
            </a:r>
            <a:r>
              <a:rPr lang="en-US" altLang="ko-KR"/>
              <a:t>. </a:t>
            </a:r>
            <a:r>
              <a:rPr lang="ko-KR" altLang="en-US" dirty="0" err="1"/>
              <a:t>첫페이지</a:t>
            </a: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341084" y="2049008"/>
            <a:ext cx="32836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2. Login</a:t>
            </a:r>
            <a:r>
              <a:rPr lang="ko-KR" altLang="en-US" dirty="0"/>
              <a:t>클릭 후 페이지</a:t>
            </a:r>
          </a:p>
        </p:txBody>
      </p:sp>
      <p:sp>
        <p:nvSpPr>
          <p:cNvPr id="13" name="타원 12"/>
          <p:cNvSpPr/>
          <p:nvPr/>
        </p:nvSpPr>
        <p:spPr>
          <a:xfrm>
            <a:off x="6815665" y="4187260"/>
            <a:ext cx="643467" cy="440267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직선 연결선 15"/>
          <p:cNvCxnSpPr>
            <a:stCxn id="13" idx="7"/>
          </p:cNvCxnSpPr>
          <p:nvPr/>
        </p:nvCxnSpPr>
        <p:spPr>
          <a:xfrm flipV="1">
            <a:off x="7364898" y="2700866"/>
            <a:ext cx="1065608" cy="155087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>
            <a:stCxn id="13" idx="5"/>
          </p:cNvCxnSpPr>
          <p:nvPr/>
        </p:nvCxnSpPr>
        <p:spPr>
          <a:xfrm>
            <a:off x="7364898" y="4563051"/>
            <a:ext cx="1065608" cy="1322909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8434218" y="2700868"/>
            <a:ext cx="3097382" cy="3217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8434218" y="6016059"/>
            <a:ext cx="347133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*</a:t>
            </a:r>
            <a:r>
              <a:rPr lang="ko-KR" altLang="en-US" dirty="0"/>
              <a:t>구글 계정으로 로그인해요</a:t>
            </a:r>
            <a:r>
              <a:rPr lang="en-US" altLang="ko-KR" dirty="0"/>
              <a:t>.</a:t>
            </a:r>
          </a:p>
          <a:p>
            <a:r>
              <a:rPr lang="en-US" altLang="ko-KR" sz="1200" i="1" dirty="0"/>
              <a:t>   -</a:t>
            </a:r>
            <a:r>
              <a:rPr lang="ko-KR" altLang="en-US" sz="1200" i="1" dirty="0"/>
              <a:t>다른 메일이나 디스코드로도 가능해요</a:t>
            </a:r>
            <a:r>
              <a:rPr lang="en-US" altLang="ko-KR" sz="1200" i="1" dirty="0"/>
              <a:t>.</a:t>
            </a:r>
            <a:endParaRPr lang="ko-KR" altLang="en-US" sz="1200" i="1" dirty="0"/>
          </a:p>
        </p:txBody>
      </p:sp>
    </p:spTree>
    <p:extLst>
      <p:ext uri="{BB962C8B-B14F-4D97-AF65-F5344CB8AC3E}">
        <p14:creationId xmlns:p14="http://schemas.microsoft.com/office/powerpoint/2010/main" val="1947056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모서리가 둥근 직사각형 11"/>
          <p:cNvSpPr/>
          <p:nvPr/>
        </p:nvSpPr>
        <p:spPr>
          <a:xfrm>
            <a:off x="8106449" y="2237958"/>
            <a:ext cx="3967801" cy="4509175"/>
          </a:xfrm>
          <a:prstGeom prst="roundRect">
            <a:avLst>
              <a:gd name="adj" fmla="val 14106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877950" y="947358"/>
            <a:ext cx="86470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 </a:t>
            </a:r>
            <a:r>
              <a:rPr lang="en-US" altLang="ko-KR" sz="3200" b="1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Haiper</a:t>
            </a:r>
            <a:r>
              <a:rPr lang="en-US" altLang="ko-KR" sz="3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-AI </a:t>
            </a:r>
            <a:r>
              <a:rPr lang="ko-KR" altLang="en-US" sz="3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영어 사이트 한글로 사용하기</a:t>
            </a:r>
          </a:p>
        </p:txBody>
      </p:sp>
      <p:pic>
        <p:nvPicPr>
          <p:cNvPr id="20" name="_x408532184" descr="EMB000062b43f28">
            <a:extLst>
              <a:ext uri="{FF2B5EF4-FFF2-40B4-BE49-F238E27FC236}">
                <a16:creationId xmlns:a16="http://schemas.microsoft.com/office/drawing/2014/main" id="{B390CB8B-A58D-48C2-BFA9-C4CEBD000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0065" y="420275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90082" y="2053292"/>
            <a:ext cx="2965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dirty="0"/>
              <a:t>로그인 후 </a:t>
            </a:r>
            <a:r>
              <a:rPr lang="ko-KR" altLang="en-US" dirty="0" err="1"/>
              <a:t>첫페이지</a:t>
            </a: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261481" y="2563535"/>
            <a:ext cx="3770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★</a:t>
            </a:r>
            <a:r>
              <a:rPr lang="ko-KR" altLang="en-US" b="1" dirty="0"/>
              <a:t>사이트를 한글로 번역해서 보기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814" y="2545575"/>
            <a:ext cx="7315473" cy="4109225"/>
          </a:xfrm>
          <a:prstGeom prst="rect">
            <a:avLst/>
          </a:prstGeom>
          <a:ln w="57150">
            <a:solidFill>
              <a:schemeClr val="tx2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3031064" y="2145625"/>
            <a:ext cx="45042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i="1" dirty="0"/>
              <a:t>*</a:t>
            </a:r>
            <a:r>
              <a:rPr lang="ko-KR" altLang="en-US" sz="1200" i="1" dirty="0"/>
              <a:t>이미지들은 계속 달라져요</a:t>
            </a:r>
            <a:r>
              <a:rPr lang="en-US" altLang="ko-KR" sz="1200" i="1" dirty="0"/>
              <a:t>.</a:t>
            </a:r>
            <a:endParaRPr lang="ko-KR" altLang="en-US" sz="1200" i="1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8126" y="3140768"/>
            <a:ext cx="3322801" cy="86584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092938" y="2145625"/>
            <a:ext cx="35599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i="1" dirty="0"/>
              <a:t>여러 사람이 만든 </a:t>
            </a:r>
            <a:r>
              <a:rPr lang="en-US" altLang="ko-KR" sz="1200" i="1" dirty="0"/>
              <a:t>AI </a:t>
            </a:r>
            <a:r>
              <a:rPr lang="ko-KR" altLang="en-US" sz="1200" i="1" dirty="0"/>
              <a:t>영상들을 감상해보세요</a:t>
            </a:r>
            <a:r>
              <a:rPr lang="en-US" altLang="ko-KR" sz="1200" i="1" dirty="0"/>
              <a:t>.</a:t>
            </a:r>
            <a:endParaRPr lang="ko-KR" altLang="en-US" sz="1200" i="1" dirty="0"/>
          </a:p>
        </p:txBody>
      </p:sp>
      <p:sp>
        <p:nvSpPr>
          <p:cNvPr id="21" name="타원 20"/>
          <p:cNvSpPr/>
          <p:nvPr/>
        </p:nvSpPr>
        <p:spPr>
          <a:xfrm>
            <a:off x="10986798" y="3046682"/>
            <a:ext cx="477061" cy="34793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10647653" y="2948492"/>
            <a:ext cx="338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FF0000"/>
                </a:solidFill>
              </a:rPr>
              <a:t>1.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120572" y="3112299"/>
            <a:ext cx="338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FF0000"/>
                </a:solidFill>
              </a:rPr>
              <a:t>2.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10410669" y="3344008"/>
            <a:ext cx="477061" cy="34793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8395067" y="4378133"/>
            <a:ext cx="350357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b="1" dirty="0" err="1">
                <a:solidFill>
                  <a:srgbClr val="FF0000"/>
                </a:solidFill>
              </a:rPr>
              <a:t>주소창</a:t>
            </a:r>
            <a:r>
              <a:rPr lang="ko-KR" altLang="en-US" b="1" dirty="0">
                <a:solidFill>
                  <a:srgbClr val="FF0000"/>
                </a:solidFill>
              </a:rPr>
              <a:t> 우측 끝의 작은 </a:t>
            </a:r>
            <a:endParaRPr lang="en-US" altLang="ko-KR" b="1" dirty="0">
              <a:solidFill>
                <a:srgbClr val="FF0000"/>
              </a:solidFill>
            </a:endParaRPr>
          </a:p>
          <a:p>
            <a:r>
              <a:rPr lang="en-US" altLang="ko-KR" b="1" dirty="0">
                <a:solidFill>
                  <a:srgbClr val="FF0000"/>
                </a:solidFill>
              </a:rPr>
              <a:t>    </a:t>
            </a:r>
            <a:r>
              <a:rPr lang="ko-KR" altLang="en-US" b="1" dirty="0">
                <a:solidFill>
                  <a:srgbClr val="FF0000"/>
                </a:solidFill>
              </a:rPr>
              <a:t>이미지를 클릭해요</a:t>
            </a:r>
            <a:r>
              <a:rPr lang="en-US" altLang="ko-KR" b="1" dirty="0">
                <a:solidFill>
                  <a:srgbClr val="FF0000"/>
                </a:solidFill>
              </a:rPr>
              <a:t>.</a:t>
            </a:r>
          </a:p>
          <a:p>
            <a:pPr marL="342900" indent="-342900">
              <a:buAutoNum type="arabicPeriod"/>
            </a:pPr>
            <a:endParaRPr lang="en-US" altLang="ko-KR" b="1" dirty="0">
              <a:solidFill>
                <a:srgbClr val="FF0000"/>
              </a:solidFill>
            </a:endParaRPr>
          </a:p>
          <a:p>
            <a:r>
              <a:rPr lang="en-US" altLang="ko-KR" b="1" dirty="0">
                <a:solidFill>
                  <a:srgbClr val="FF0000"/>
                </a:solidFill>
              </a:rPr>
              <a:t>2. </a:t>
            </a:r>
            <a:r>
              <a:rPr lang="ko-KR" altLang="en-US" b="1" dirty="0">
                <a:solidFill>
                  <a:srgbClr val="FF0000"/>
                </a:solidFill>
              </a:rPr>
              <a:t>한국어를 클릭하면 모든    </a:t>
            </a:r>
            <a:endParaRPr lang="en-US" altLang="ko-KR" b="1" dirty="0">
              <a:solidFill>
                <a:srgbClr val="FF0000"/>
              </a:solidFill>
            </a:endParaRPr>
          </a:p>
          <a:p>
            <a:r>
              <a:rPr lang="en-US" altLang="ko-KR" b="1" dirty="0">
                <a:solidFill>
                  <a:srgbClr val="FF0000"/>
                </a:solidFill>
              </a:rPr>
              <a:t>   </a:t>
            </a:r>
            <a:r>
              <a:rPr lang="ko-KR" altLang="en-US" b="1" dirty="0">
                <a:solidFill>
                  <a:srgbClr val="FF0000"/>
                </a:solidFill>
              </a:rPr>
              <a:t>항목들이 한국어로 번역되어 </a:t>
            </a:r>
            <a:endParaRPr lang="en-US" altLang="ko-KR" b="1" dirty="0">
              <a:solidFill>
                <a:srgbClr val="FF0000"/>
              </a:solidFill>
            </a:endParaRPr>
          </a:p>
          <a:p>
            <a:r>
              <a:rPr lang="en-US" altLang="ko-KR" b="1" dirty="0">
                <a:solidFill>
                  <a:srgbClr val="FF0000"/>
                </a:solidFill>
              </a:rPr>
              <a:t>   </a:t>
            </a:r>
            <a:r>
              <a:rPr lang="ko-KR" altLang="en-US" b="1" dirty="0">
                <a:solidFill>
                  <a:srgbClr val="FF0000"/>
                </a:solidFill>
              </a:rPr>
              <a:t>볼 수 있어요</a:t>
            </a:r>
            <a:r>
              <a:rPr lang="en-US" altLang="ko-KR" b="1" dirty="0">
                <a:solidFill>
                  <a:srgbClr val="FF0000"/>
                </a:solidFill>
              </a:rPr>
              <a:t>.</a:t>
            </a:r>
            <a:r>
              <a:rPr lang="ko-KR" altLang="en-US" b="1" dirty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162221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660400" y="947216"/>
            <a:ext cx="113995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1" spc="-3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 </a:t>
            </a:r>
            <a:r>
              <a:rPr lang="en-US" altLang="ko-KR" sz="3200" b="1" spc="-3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‘</a:t>
            </a:r>
            <a:r>
              <a:rPr lang="ko-KR" altLang="en-US" sz="3200" b="1" spc="-3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이미지를 비디오로</a:t>
            </a:r>
            <a:r>
              <a:rPr lang="en-US" altLang="ko-KR" sz="3200" b="1" spc="-3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’</a:t>
            </a:r>
            <a:r>
              <a:rPr lang="ko-KR" altLang="en-US" sz="3200" b="1" spc="-3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 탭을 사용해 명화를 영상으로 만들기</a:t>
            </a:r>
          </a:p>
        </p:txBody>
      </p:sp>
      <p:pic>
        <p:nvPicPr>
          <p:cNvPr id="20" name="_x408532184" descr="EMB000062b43f28">
            <a:extLst>
              <a:ext uri="{FF2B5EF4-FFF2-40B4-BE49-F238E27FC236}">
                <a16:creationId xmlns:a16="http://schemas.microsoft.com/office/drawing/2014/main" id="{B390CB8B-A58D-48C2-BFA9-C4CEBD000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0065" y="420275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766710" y="1644856"/>
            <a:ext cx="6583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/>
              <a:t>*</a:t>
            </a:r>
            <a:r>
              <a:rPr lang="ko-KR" altLang="en-US" sz="1600" dirty="0"/>
              <a:t>상단에 </a:t>
            </a:r>
            <a:r>
              <a:rPr lang="en-US" altLang="ko-KR" sz="1600" dirty="0"/>
              <a:t>‘</a:t>
            </a:r>
            <a:r>
              <a:rPr lang="ko-KR" altLang="en-US" sz="1600" dirty="0"/>
              <a:t>이미지를 비디오로</a:t>
            </a:r>
            <a:r>
              <a:rPr lang="en-US" altLang="ko-KR" sz="1600" dirty="0"/>
              <a:t>(Image to Video)’ </a:t>
            </a:r>
            <a:r>
              <a:rPr lang="ko-KR" altLang="en-US" sz="1600" dirty="0"/>
              <a:t>버튼을 클릭해요</a:t>
            </a:r>
            <a:r>
              <a:rPr lang="en-US" altLang="ko-KR" sz="1600" dirty="0"/>
              <a:t>.</a:t>
            </a:r>
            <a:endParaRPr lang="ko-KR" altLang="en-US" sz="1600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400" y="2096275"/>
            <a:ext cx="7299211" cy="4470400"/>
          </a:xfrm>
          <a:prstGeom prst="rect">
            <a:avLst/>
          </a:prstGeom>
          <a:ln w="76200">
            <a:solidFill>
              <a:schemeClr val="tx2"/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8069" y="2826655"/>
            <a:ext cx="3562878" cy="3855878"/>
          </a:xfrm>
          <a:prstGeom prst="rect">
            <a:avLst/>
          </a:prstGeom>
        </p:spPr>
      </p:pic>
      <p:sp>
        <p:nvSpPr>
          <p:cNvPr id="8" name="타원 7"/>
          <p:cNvSpPr/>
          <p:nvPr/>
        </p:nvSpPr>
        <p:spPr>
          <a:xfrm>
            <a:off x="3782143" y="2315705"/>
            <a:ext cx="1094655" cy="56003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화살표 연결선 4"/>
          <p:cNvCxnSpPr>
            <a:stCxn id="8" idx="0"/>
            <a:endCxn id="2" idx="0"/>
          </p:cNvCxnSpPr>
          <p:nvPr/>
        </p:nvCxnSpPr>
        <p:spPr>
          <a:xfrm flipH="1" flipV="1">
            <a:off x="4310006" y="2096275"/>
            <a:ext cx="19465" cy="21943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128002" y="2020312"/>
            <a:ext cx="42323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i="1" dirty="0"/>
              <a:t>+</a:t>
            </a:r>
            <a:r>
              <a:rPr lang="ko-KR" altLang="en-US" sz="1200" i="1" dirty="0"/>
              <a:t>상단에 보이지 않는다면 좌측 </a:t>
            </a:r>
            <a:r>
              <a:rPr lang="en-US" altLang="ko-KR" sz="1200" i="1" dirty="0"/>
              <a:t>‘</a:t>
            </a:r>
            <a:r>
              <a:rPr lang="ko-KR" altLang="en-US" sz="1200" i="1" dirty="0"/>
              <a:t>만들다</a:t>
            </a:r>
            <a:r>
              <a:rPr lang="en-US" altLang="ko-KR" sz="1200" i="1" dirty="0"/>
              <a:t>‘ </a:t>
            </a:r>
            <a:r>
              <a:rPr lang="ko-KR" altLang="en-US" sz="1200" i="1" dirty="0"/>
              <a:t>클릭 후 </a:t>
            </a:r>
            <a:endParaRPr lang="en-US" altLang="ko-KR" sz="1600" i="1" dirty="0"/>
          </a:p>
          <a:p>
            <a:pPr algn="just"/>
            <a:r>
              <a:rPr lang="ko-KR" altLang="en-US" sz="1600" i="1" dirty="0"/>
              <a:t> </a:t>
            </a:r>
            <a:r>
              <a:rPr lang="ko-KR" altLang="en-US" sz="1200" i="1" dirty="0"/>
              <a:t>만들다 옆에 </a:t>
            </a:r>
            <a:r>
              <a:rPr lang="ko-KR" altLang="en-US" sz="1200" i="1" dirty="0" err="1"/>
              <a:t>꺽세</a:t>
            </a:r>
            <a:r>
              <a:rPr lang="ko-KR" altLang="en-US" sz="1200" i="1" dirty="0"/>
              <a:t> 화살표를 내려 </a:t>
            </a:r>
            <a:r>
              <a:rPr lang="en-US" altLang="ko-KR" sz="1200" i="1" dirty="0"/>
              <a:t>‘</a:t>
            </a:r>
            <a:r>
              <a:rPr lang="ko-KR" altLang="en-US" sz="1200" i="1" dirty="0"/>
              <a:t>이미지를 비디오로</a:t>
            </a:r>
            <a:r>
              <a:rPr lang="en-US" altLang="ko-KR" sz="1200" i="1" dirty="0"/>
              <a:t>’</a:t>
            </a:r>
            <a:r>
              <a:rPr lang="ko-KR" altLang="en-US" sz="1200" i="1" dirty="0"/>
              <a:t>로</a:t>
            </a:r>
            <a:endParaRPr lang="en-US" altLang="ko-KR" sz="1200" i="1" dirty="0"/>
          </a:p>
          <a:p>
            <a:pPr algn="just"/>
            <a:r>
              <a:rPr lang="ko-KR" altLang="en-US" sz="1200" i="1" dirty="0"/>
              <a:t>변경해주세요</a:t>
            </a:r>
            <a:endParaRPr lang="ko-KR" altLang="en-US" sz="1600" i="1" dirty="0"/>
          </a:p>
        </p:txBody>
      </p:sp>
      <p:sp>
        <p:nvSpPr>
          <p:cNvPr id="13" name="타원 12"/>
          <p:cNvSpPr/>
          <p:nvPr/>
        </p:nvSpPr>
        <p:spPr>
          <a:xfrm>
            <a:off x="8280405" y="4483043"/>
            <a:ext cx="1323257" cy="56003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16" b="98746" l="4422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170337">
            <a:off x="11228826" y="2630440"/>
            <a:ext cx="322269" cy="349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781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모서리가 둥근 직사각형 14"/>
          <p:cNvSpPr/>
          <p:nvPr/>
        </p:nvSpPr>
        <p:spPr>
          <a:xfrm>
            <a:off x="1112983" y="1778000"/>
            <a:ext cx="10486350" cy="4689733"/>
          </a:xfrm>
          <a:prstGeom prst="roundRect">
            <a:avLst>
              <a:gd name="adj" fmla="val 14106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877950" y="947358"/>
            <a:ext cx="46253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 </a:t>
            </a:r>
            <a:r>
              <a:rPr lang="en-US" altLang="ko-KR" sz="3200" b="1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Haiper</a:t>
            </a:r>
            <a:r>
              <a:rPr lang="en-US" altLang="ko-KR" sz="3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-AI </a:t>
            </a:r>
            <a:r>
              <a:rPr lang="ko-KR" altLang="en-US" sz="3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사용법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497643" y="1850628"/>
            <a:ext cx="6583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/>
              <a:t>1. </a:t>
            </a:r>
            <a:r>
              <a:rPr lang="ko-KR" altLang="en-US" sz="1600" dirty="0"/>
              <a:t>하단에 이런 창이 </a:t>
            </a:r>
            <a:r>
              <a:rPr lang="ko-KR" altLang="en-US" sz="1600" dirty="0" err="1"/>
              <a:t>뜰거에요</a:t>
            </a:r>
            <a:r>
              <a:rPr lang="en-US" altLang="ko-KR" sz="1600" dirty="0"/>
              <a:t>.</a:t>
            </a:r>
            <a:endParaRPr lang="ko-KR" altLang="en-US" sz="1600" dirty="0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0701" y="2261810"/>
            <a:ext cx="9620250" cy="3981450"/>
          </a:xfrm>
          <a:prstGeom prst="rect">
            <a:avLst/>
          </a:prstGeom>
        </p:spPr>
      </p:pic>
      <p:sp>
        <p:nvSpPr>
          <p:cNvPr id="16" name="타원 15"/>
          <p:cNvSpPr/>
          <p:nvPr/>
        </p:nvSpPr>
        <p:spPr>
          <a:xfrm>
            <a:off x="3576132" y="3855042"/>
            <a:ext cx="1571602" cy="97095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7864" y="514632"/>
            <a:ext cx="4491469" cy="2467351"/>
          </a:xfrm>
          <a:prstGeom prst="rect">
            <a:avLst/>
          </a:prstGeom>
        </p:spPr>
      </p:pic>
      <p:sp>
        <p:nvSpPr>
          <p:cNvPr id="17" name="오른쪽 화살표 16"/>
          <p:cNvSpPr/>
          <p:nvPr/>
        </p:nvSpPr>
        <p:spPr>
          <a:xfrm rot="19754909">
            <a:off x="4788655" y="3350479"/>
            <a:ext cx="2413930" cy="156317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5554137" y="3698191"/>
            <a:ext cx="6583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spc="-150" dirty="0"/>
              <a:t>2. First frame image</a:t>
            </a:r>
            <a:r>
              <a:rPr lang="ko-KR" altLang="en-US" sz="1600" spc="-150" dirty="0"/>
              <a:t>를 클릭해서 </a:t>
            </a:r>
            <a:r>
              <a:rPr lang="en-US" altLang="ko-KR" sz="1600" spc="-150" dirty="0"/>
              <a:t>PC</a:t>
            </a:r>
            <a:r>
              <a:rPr lang="ko-KR" altLang="en-US" sz="1600" spc="-150" dirty="0"/>
              <a:t>에 저장된 명화 이미지를 불러와요</a:t>
            </a:r>
            <a:r>
              <a:rPr lang="en-US" altLang="ko-KR" sz="1600" spc="-150" dirty="0"/>
              <a:t>.</a:t>
            </a:r>
            <a:endParaRPr lang="ko-KR" altLang="en-US" sz="1600" spc="-150" dirty="0"/>
          </a:p>
        </p:txBody>
      </p:sp>
      <p:sp>
        <p:nvSpPr>
          <p:cNvPr id="2" name="TextBox 1"/>
          <p:cNvSpPr txBox="1"/>
          <p:nvPr/>
        </p:nvSpPr>
        <p:spPr>
          <a:xfrm>
            <a:off x="5703230" y="3964315"/>
            <a:ext cx="22639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spc="-150" dirty="0"/>
              <a:t>(</a:t>
            </a:r>
            <a:r>
              <a:rPr lang="ko-KR" altLang="en-US" sz="1600" spc="-150" dirty="0"/>
              <a:t>첫번째 프레임 이미지</a:t>
            </a:r>
            <a:r>
              <a:rPr lang="en-US" altLang="ko-KR" sz="1600" spc="-150" dirty="0"/>
              <a:t>)</a:t>
            </a:r>
            <a:endParaRPr lang="ko-KR" altLang="en-US" sz="1600" spc="-150" dirty="0"/>
          </a:p>
        </p:txBody>
      </p:sp>
    </p:spTree>
    <p:extLst>
      <p:ext uri="{BB962C8B-B14F-4D97-AF65-F5344CB8AC3E}">
        <p14:creationId xmlns:p14="http://schemas.microsoft.com/office/powerpoint/2010/main" val="33633612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모서리가 둥근 직사각형 14"/>
          <p:cNvSpPr/>
          <p:nvPr/>
        </p:nvSpPr>
        <p:spPr>
          <a:xfrm>
            <a:off x="1112983" y="1778000"/>
            <a:ext cx="10486350" cy="4689733"/>
          </a:xfrm>
          <a:prstGeom prst="roundRect">
            <a:avLst>
              <a:gd name="adj" fmla="val 14106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877950" y="947358"/>
            <a:ext cx="46253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 </a:t>
            </a:r>
            <a:r>
              <a:rPr lang="en-US" altLang="ko-KR" sz="3200" b="1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Haiper</a:t>
            </a:r>
            <a:r>
              <a:rPr lang="en-US" altLang="ko-KR" sz="3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-AI </a:t>
            </a:r>
            <a:r>
              <a:rPr lang="ko-KR" altLang="en-US" sz="3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사용법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497643" y="1850628"/>
            <a:ext cx="102286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spc="-150" dirty="0"/>
              <a:t>★</a:t>
            </a:r>
            <a:r>
              <a:rPr lang="ko-KR" altLang="en-US" sz="1600" spc="-150" dirty="0"/>
              <a:t>움직이길 원하는 방향을 글로 간단히 작성해요</a:t>
            </a:r>
            <a:r>
              <a:rPr lang="en-US" altLang="ko-KR" sz="1600" spc="-150" dirty="0"/>
              <a:t>. </a:t>
            </a:r>
            <a:r>
              <a:rPr lang="ko-KR" altLang="en-US" sz="1600" spc="-150" dirty="0"/>
              <a:t>영어로 작성하면 더욱 정확해서 </a:t>
            </a:r>
            <a:r>
              <a:rPr lang="ko-KR" altLang="en-US" sz="1600" u="sng" spc="-150" dirty="0"/>
              <a:t>구글 번역기</a:t>
            </a:r>
            <a:r>
              <a:rPr lang="ko-KR" altLang="en-US" sz="1600" spc="-150" dirty="0"/>
              <a:t>를 사용하면 좋아요</a:t>
            </a:r>
            <a:r>
              <a:rPr lang="en-US" altLang="ko-KR" sz="1600" spc="-150" dirty="0"/>
              <a:t>.</a:t>
            </a:r>
            <a:r>
              <a:rPr lang="ko-KR" altLang="en-US" sz="1600" dirty="0"/>
              <a:t>   </a:t>
            </a:r>
            <a:r>
              <a:rPr lang="en-US" altLang="ko-KR" sz="1600" dirty="0"/>
              <a:t> </a:t>
            </a:r>
            <a:endParaRPr lang="ko-KR" altLang="en-US" sz="1600" dirty="0"/>
          </a:p>
        </p:txBody>
      </p:sp>
      <p:sp>
        <p:nvSpPr>
          <p:cNvPr id="16" name="타원 15"/>
          <p:cNvSpPr/>
          <p:nvPr/>
        </p:nvSpPr>
        <p:spPr>
          <a:xfrm>
            <a:off x="3576132" y="3855042"/>
            <a:ext cx="1571602" cy="97095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오른쪽 화살표 16"/>
          <p:cNvSpPr/>
          <p:nvPr/>
        </p:nvSpPr>
        <p:spPr>
          <a:xfrm rot="19754909">
            <a:off x="4788655" y="3350479"/>
            <a:ext cx="2413930" cy="156317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5503334" y="3774393"/>
            <a:ext cx="6583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spc="-150" dirty="0"/>
              <a:t>2. First frame image</a:t>
            </a:r>
            <a:r>
              <a:rPr lang="ko-KR" altLang="en-US" sz="1600" spc="-150" dirty="0"/>
              <a:t>를 클릭해서 </a:t>
            </a:r>
            <a:r>
              <a:rPr lang="en-US" altLang="ko-KR" sz="1600" spc="-150" dirty="0"/>
              <a:t>PC</a:t>
            </a:r>
            <a:r>
              <a:rPr lang="ko-KR" altLang="en-US" sz="1600" spc="-150" dirty="0"/>
              <a:t>에 저장된 명화 이미지를 불러와요</a:t>
            </a:r>
            <a:r>
              <a:rPr lang="en-US" altLang="ko-KR" sz="1600" spc="-150" dirty="0"/>
              <a:t>.</a:t>
            </a:r>
            <a:endParaRPr lang="ko-KR" altLang="en-US" sz="1600" spc="-150" dirty="0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0309" y="2261810"/>
            <a:ext cx="9696450" cy="401955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398160" y="5142078"/>
            <a:ext cx="1498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pc="-150" dirty="0">
                <a:solidFill>
                  <a:srgbClr val="FF0000"/>
                </a:solidFill>
              </a:rPr>
              <a:t>★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3733799" y="5426787"/>
            <a:ext cx="14732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모서리가 둥근 직사각형 18"/>
          <p:cNvSpPr/>
          <p:nvPr/>
        </p:nvSpPr>
        <p:spPr>
          <a:xfrm>
            <a:off x="8187267" y="2215799"/>
            <a:ext cx="3899422" cy="2051401"/>
          </a:xfrm>
          <a:prstGeom prst="roundRect">
            <a:avLst>
              <a:gd name="adj" fmla="val 14106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1343" y="2328334"/>
            <a:ext cx="3613590" cy="1845734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954712" y="5103964"/>
            <a:ext cx="46143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/>
              <a:t>*</a:t>
            </a:r>
            <a:r>
              <a:rPr lang="ko-KR" altLang="en-US" sz="1600" dirty="0"/>
              <a:t>저는 고흐의 명화를 사용했고 </a:t>
            </a:r>
            <a:endParaRPr lang="en-US" altLang="ko-KR" sz="1600" dirty="0"/>
          </a:p>
          <a:p>
            <a:r>
              <a:rPr lang="en-US" altLang="ko-KR" sz="1600" dirty="0"/>
              <a:t> “</a:t>
            </a:r>
            <a:r>
              <a:rPr lang="ko-KR" altLang="en-US" sz="1600" dirty="0"/>
              <a:t>하늘의 별이 반짝이고 바람이 불어 나무가 </a:t>
            </a:r>
            <a:endParaRPr lang="en-US" altLang="ko-KR" sz="1600" dirty="0"/>
          </a:p>
          <a:p>
            <a:r>
              <a:rPr lang="en-US" altLang="ko-KR" sz="1600" dirty="0"/>
              <a:t>  </a:t>
            </a:r>
            <a:r>
              <a:rPr lang="ko-KR" altLang="en-US" sz="1600" dirty="0"/>
              <a:t>흔들리는 모습</a:t>
            </a:r>
            <a:r>
              <a:rPr lang="en-US" altLang="ko-KR" sz="1600" dirty="0"/>
              <a:t>”</a:t>
            </a:r>
            <a:r>
              <a:rPr lang="ko-KR" altLang="en-US" sz="1600" dirty="0"/>
              <a:t> 이라고 적어보았어요</a:t>
            </a:r>
            <a:r>
              <a:rPr lang="en-US" altLang="ko-KR" sz="1600" dirty="0"/>
              <a:t>.</a:t>
            </a:r>
            <a:endParaRPr lang="ko-KR" altLang="en-US" sz="1600" dirty="0"/>
          </a:p>
        </p:txBody>
      </p:sp>
      <p:cxnSp>
        <p:nvCxnSpPr>
          <p:cNvPr id="7" name="직선 화살표 연결선 6"/>
          <p:cNvCxnSpPr/>
          <p:nvPr/>
        </p:nvCxnSpPr>
        <p:spPr>
          <a:xfrm flipV="1">
            <a:off x="5334000" y="5326744"/>
            <a:ext cx="620712" cy="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47919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모서리가 둥근 직사각형 14"/>
          <p:cNvSpPr/>
          <p:nvPr/>
        </p:nvSpPr>
        <p:spPr>
          <a:xfrm>
            <a:off x="1112983" y="1778000"/>
            <a:ext cx="10486350" cy="4689733"/>
          </a:xfrm>
          <a:prstGeom prst="roundRect">
            <a:avLst>
              <a:gd name="adj" fmla="val 14106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877950" y="947358"/>
            <a:ext cx="46253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 </a:t>
            </a:r>
            <a:r>
              <a:rPr lang="en-US" altLang="ko-KR" sz="3200" b="1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Haiper</a:t>
            </a:r>
            <a:r>
              <a:rPr lang="en-US" altLang="ko-KR" sz="3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-AI </a:t>
            </a:r>
            <a:r>
              <a:rPr lang="ko-KR" altLang="en-US" sz="3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사용법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497643" y="1850628"/>
            <a:ext cx="102286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/>
              <a:t> </a:t>
            </a:r>
            <a:r>
              <a:rPr lang="en-US" altLang="ko-KR" sz="1600" spc="-150" dirty="0"/>
              <a:t>★‘</a:t>
            </a:r>
            <a:r>
              <a:rPr lang="ko-KR" altLang="en-US" sz="1600" spc="-150" dirty="0"/>
              <a:t>만들다</a:t>
            </a:r>
            <a:r>
              <a:rPr lang="en-US" altLang="ko-KR" sz="1600" spc="-150" dirty="0"/>
              <a:t>’</a:t>
            </a:r>
            <a:r>
              <a:rPr lang="ko-KR" altLang="en-US" sz="1600" spc="-150" dirty="0"/>
              <a:t>를 누르고 </a:t>
            </a:r>
            <a:r>
              <a:rPr lang="en-US" altLang="ko-KR" sz="1600" spc="-150" dirty="0"/>
              <a:t>1~2</a:t>
            </a:r>
            <a:r>
              <a:rPr lang="ko-KR" altLang="en-US" sz="1600" spc="-150" dirty="0" err="1"/>
              <a:t>분가량</a:t>
            </a:r>
            <a:r>
              <a:rPr lang="ko-KR" altLang="en-US" sz="1600" spc="-150" dirty="0"/>
              <a:t> 기다리면 끝</a:t>
            </a:r>
            <a:r>
              <a:rPr lang="en-US" altLang="ko-KR" sz="1600" spc="-150" dirty="0"/>
              <a:t>! </a:t>
            </a:r>
            <a:endParaRPr lang="ko-KR" altLang="en-US" sz="1600" dirty="0"/>
          </a:p>
        </p:txBody>
      </p:sp>
      <p:sp>
        <p:nvSpPr>
          <p:cNvPr id="16" name="타원 15"/>
          <p:cNvSpPr/>
          <p:nvPr/>
        </p:nvSpPr>
        <p:spPr>
          <a:xfrm>
            <a:off x="3576132" y="3855042"/>
            <a:ext cx="1571602" cy="97095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오른쪽 화살표 16"/>
          <p:cNvSpPr/>
          <p:nvPr/>
        </p:nvSpPr>
        <p:spPr>
          <a:xfrm rot="19754909">
            <a:off x="4788655" y="3350479"/>
            <a:ext cx="2413930" cy="156317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5503334" y="3774393"/>
            <a:ext cx="6583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spc="-150" dirty="0"/>
              <a:t>2. First frame image</a:t>
            </a:r>
            <a:r>
              <a:rPr lang="ko-KR" altLang="en-US" sz="1600" spc="-150" dirty="0"/>
              <a:t>를 클릭해서 </a:t>
            </a:r>
            <a:r>
              <a:rPr lang="en-US" altLang="ko-KR" sz="1600" spc="-150" dirty="0"/>
              <a:t>PC</a:t>
            </a:r>
            <a:r>
              <a:rPr lang="ko-KR" altLang="en-US" sz="1600" spc="-150" dirty="0"/>
              <a:t>에 저장된 명화 이미지를 불러와요</a:t>
            </a:r>
            <a:r>
              <a:rPr lang="en-US" altLang="ko-KR" sz="1600" spc="-150" dirty="0"/>
              <a:t>.</a:t>
            </a:r>
            <a:endParaRPr lang="ko-KR" altLang="en-US" sz="1600" spc="-150" dirty="0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0309" y="2261810"/>
            <a:ext cx="9696450" cy="4019550"/>
          </a:xfrm>
          <a:prstGeom prst="rect">
            <a:avLst/>
          </a:prstGeom>
        </p:spPr>
      </p:pic>
      <p:sp>
        <p:nvSpPr>
          <p:cNvPr id="21" name="타원 20"/>
          <p:cNvSpPr/>
          <p:nvPr/>
        </p:nvSpPr>
        <p:spPr>
          <a:xfrm>
            <a:off x="9863667" y="5503332"/>
            <a:ext cx="1363134" cy="778027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467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모서리가 둥근 직사각형 14"/>
          <p:cNvSpPr/>
          <p:nvPr/>
        </p:nvSpPr>
        <p:spPr>
          <a:xfrm>
            <a:off x="1062183" y="1786466"/>
            <a:ext cx="10486350" cy="4689733"/>
          </a:xfrm>
          <a:prstGeom prst="roundRect">
            <a:avLst>
              <a:gd name="adj" fmla="val 14106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877950" y="947358"/>
            <a:ext cx="46253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 </a:t>
            </a:r>
            <a:r>
              <a:rPr lang="en-US" altLang="ko-KR" sz="3200" b="1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Haiper</a:t>
            </a:r>
            <a:r>
              <a:rPr lang="en-US" altLang="ko-KR" sz="3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-AI </a:t>
            </a:r>
            <a:r>
              <a:rPr lang="ko-KR" altLang="en-US" sz="3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사용법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2180" y="2353713"/>
            <a:ext cx="3777722" cy="2929998"/>
          </a:xfrm>
          <a:prstGeom prst="rect">
            <a:avLst/>
          </a:prstGeom>
        </p:spPr>
      </p:pic>
      <p:sp>
        <p:nvSpPr>
          <p:cNvPr id="21" name="타원 20"/>
          <p:cNvSpPr/>
          <p:nvPr/>
        </p:nvSpPr>
        <p:spPr>
          <a:xfrm>
            <a:off x="4367906" y="4674252"/>
            <a:ext cx="710409" cy="58641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오른쪽 화살표 11"/>
          <p:cNvSpPr/>
          <p:nvPr/>
        </p:nvSpPr>
        <p:spPr>
          <a:xfrm rot="8837775">
            <a:off x="3966253" y="5254848"/>
            <a:ext cx="588351" cy="188226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454241" y="5550452"/>
            <a:ext cx="3509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다운로드 버튼을 눌러 저장해요</a:t>
            </a:r>
            <a:r>
              <a:rPr lang="en-US" altLang="ko-KR" dirty="0"/>
              <a:t>.</a:t>
            </a:r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576" y="2355569"/>
            <a:ext cx="5710352" cy="321207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510007" y="1916017"/>
            <a:ext cx="1999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/>
              <a:t>&lt;</a:t>
            </a:r>
            <a:r>
              <a:rPr lang="ko-KR" altLang="en-US" sz="2000" b="1" dirty="0"/>
              <a:t>완성된 모습</a:t>
            </a:r>
            <a:r>
              <a:rPr lang="en-US" altLang="ko-KR" sz="2000" b="1" dirty="0"/>
              <a:t>&gt;</a:t>
            </a:r>
            <a:endParaRPr lang="ko-KR" altLang="en-US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731933" y="6007194"/>
            <a:ext cx="5555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i="1" dirty="0"/>
              <a:t>*</a:t>
            </a:r>
            <a:r>
              <a:rPr lang="ko-KR" altLang="en-US" sz="1200" i="1" dirty="0"/>
              <a:t>무료버전이기 때문에 우측 상단에 워터마크 글자가 </a:t>
            </a:r>
            <a:r>
              <a:rPr lang="ko-KR" altLang="en-US" sz="1200" i="1" dirty="0" err="1"/>
              <a:t>찍혀있어요</a:t>
            </a:r>
            <a:r>
              <a:rPr lang="en-US" altLang="ko-KR" sz="1200" i="1" dirty="0"/>
              <a:t>. </a:t>
            </a:r>
          </a:p>
          <a:p>
            <a:r>
              <a:rPr lang="en-US" altLang="ko-KR" sz="1200" i="1" dirty="0"/>
              <a:t> </a:t>
            </a:r>
            <a:r>
              <a:rPr lang="ko-KR" altLang="en-US" sz="1200" i="1" dirty="0"/>
              <a:t>하지만 개수 제한 없이 영상을 만들 수 있다는 장점이 있는 사이트에요</a:t>
            </a:r>
            <a:r>
              <a:rPr lang="en-US" altLang="ko-KR" sz="1200" i="1" dirty="0"/>
              <a:t>.</a:t>
            </a:r>
            <a:endParaRPr lang="ko-KR" altLang="en-US" sz="1200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9234829" y="5667720"/>
            <a:ext cx="229982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>
                <a:solidFill>
                  <a:schemeClr val="bg2">
                    <a:lumMod val="75000"/>
                  </a:schemeClr>
                </a:solidFill>
              </a:rPr>
              <a:t>*PPT </a:t>
            </a:r>
            <a:r>
              <a:rPr lang="ko-KR" altLang="en-US" sz="1000" dirty="0">
                <a:solidFill>
                  <a:schemeClr val="bg2">
                    <a:lumMod val="75000"/>
                  </a:schemeClr>
                </a:solidFill>
              </a:rPr>
              <a:t>애니메이션으로 봐야 움직임</a:t>
            </a:r>
          </a:p>
        </p:txBody>
      </p:sp>
    </p:spTree>
    <p:extLst>
      <p:ext uri="{BB962C8B-B14F-4D97-AF65-F5344CB8AC3E}">
        <p14:creationId xmlns:p14="http://schemas.microsoft.com/office/powerpoint/2010/main" val="2196384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모서리가 둥근 직사각형 14"/>
          <p:cNvSpPr/>
          <p:nvPr/>
        </p:nvSpPr>
        <p:spPr>
          <a:xfrm>
            <a:off x="1112982" y="1778000"/>
            <a:ext cx="10698017" cy="4689733"/>
          </a:xfrm>
          <a:prstGeom prst="roundRect">
            <a:avLst>
              <a:gd name="adj" fmla="val 14106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877950" y="947358"/>
            <a:ext cx="46253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 </a:t>
            </a:r>
            <a:r>
              <a:rPr lang="en-US" altLang="ko-KR" sz="3200" b="1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Haiper</a:t>
            </a:r>
            <a:r>
              <a:rPr lang="en-US" altLang="ko-KR" sz="3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-AI </a:t>
            </a:r>
            <a:r>
              <a:rPr lang="ko-KR" altLang="en-US" sz="3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46684"/>
                </a:solidFill>
                <a:latin typeface="+mn-ea"/>
              </a:rPr>
              <a:t>추가 사용법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497643" y="1850628"/>
            <a:ext cx="101016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spc="-150" dirty="0"/>
              <a:t>★‘</a:t>
            </a:r>
            <a:r>
              <a:rPr lang="ko-KR" altLang="en-US" sz="1600" spc="-150" dirty="0" err="1"/>
              <a:t>키프레임</a:t>
            </a:r>
            <a:r>
              <a:rPr lang="ko-KR" altLang="en-US" sz="1600" spc="-150" dirty="0"/>
              <a:t> </a:t>
            </a:r>
            <a:r>
              <a:rPr lang="ko-KR" altLang="en-US" sz="1600" spc="-150" dirty="0" err="1"/>
              <a:t>컨디셔닝</a:t>
            </a:r>
            <a:r>
              <a:rPr lang="en-US" altLang="ko-KR" sz="1600" spc="-150" dirty="0"/>
              <a:t>’ </a:t>
            </a:r>
            <a:r>
              <a:rPr lang="ko-KR" altLang="en-US" sz="1600" spc="-150" dirty="0"/>
              <a:t>을 켜면 중간 프레임</a:t>
            </a:r>
            <a:r>
              <a:rPr lang="en-US" altLang="ko-KR" sz="1600" spc="-150" dirty="0"/>
              <a:t>, </a:t>
            </a:r>
            <a:r>
              <a:rPr lang="ko-KR" altLang="en-US" sz="1600" spc="-150" dirty="0"/>
              <a:t>마지막 프레임 이미지를 추가하여 다른 그림으로 변화하도록 만들 수도 있어요</a:t>
            </a:r>
            <a:r>
              <a:rPr lang="en-US" altLang="ko-KR" sz="1600" spc="-150" dirty="0"/>
              <a:t>.</a:t>
            </a:r>
            <a:endParaRPr lang="ko-KR" altLang="en-US" sz="1600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1745" y="2271334"/>
            <a:ext cx="9648825" cy="4010025"/>
          </a:xfrm>
          <a:prstGeom prst="rect">
            <a:avLst/>
          </a:prstGeom>
        </p:spPr>
      </p:pic>
      <p:sp>
        <p:nvSpPr>
          <p:cNvPr id="16" name="타원 15"/>
          <p:cNvSpPr/>
          <p:nvPr/>
        </p:nvSpPr>
        <p:spPr>
          <a:xfrm>
            <a:off x="3389865" y="2761070"/>
            <a:ext cx="1834068" cy="549397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5334000" y="2804935"/>
            <a:ext cx="56049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*</a:t>
            </a:r>
            <a:r>
              <a:rPr lang="ko-KR" altLang="en-US" sz="1200" dirty="0"/>
              <a:t>하지만 </a:t>
            </a:r>
            <a:r>
              <a:rPr lang="en-US" altLang="ko-KR" sz="1200" dirty="0"/>
              <a:t>4</a:t>
            </a:r>
            <a:r>
              <a:rPr lang="ko-KR" altLang="en-US" sz="1200" dirty="0"/>
              <a:t>초의 짧은 영상이고 유사한 이미지를 넣어야 첨부가 가능하기 때문에 </a:t>
            </a:r>
            <a:endParaRPr lang="en-US" altLang="ko-KR" sz="1200" dirty="0"/>
          </a:p>
          <a:p>
            <a:r>
              <a:rPr lang="en-US" altLang="ko-KR" sz="1200" dirty="0"/>
              <a:t> </a:t>
            </a:r>
            <a:r>
              <a:rPr lang="ko-KR" altLang="en-US" sz="1200" dirty="0" err="1"/>
              <a:t>명화감상</a:t>
            </a:r>
            <a:r>
              <a:rPr lang="ko-KR" altLang="en-US" sz="1200" dirty="0"/>
              <a:t> 기능으로 사용하기에는 적합하지 않아요</a:t>
            </a:r>
            <a:r>
              <a:rPr lang="en-US" altLang="ko-KR" sz="1200" dirty="0"/>
              <a:t>.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952141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794433" y="2065564"/>
            <a:ext cx="10248631" cy="2730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ko-KR" b="1" dirty="0" err="1">
                <a:solidFill>
                  <a:srgbClr val="FF0000"/>
                </a:solidFill>
                <a:latin typeface="+mn-ea"/>
                <a:ea typeface="+mn-ea"/>
              </a:rPr>
              <a:t>Haiper</a:t>
            </a:r>
            <a:r>
              <a:rPr lang="en-US" altLang="ko-KR" b="1" dirty="0">
                <a:solidFill>
                  <a:srgbClr val="FF0000"/>
                </a:solidFill>
                <a:latin typeface="+mn-ea"/>
                <a:ea typeface="+mn-ea"/>
              </a:rPr>
              <a:t> AI</a:t>
            </a:r>
            <a:r>
              <a:rPr lang="ko-KR" altLang="en-US" b="1" dirty="0">
                <a:solidFill>
                  <a:srgbClr val="446684"/>
                </a:solidFill>
                <a:latin typeface="+mn-ea"/>
                <a:ea typeface="+mn-ea"/>
              </a:rPr>
              <a:t>를 활용해 </a:t>
            </a:r>
            <a:endParaRPr lang="en-US" altLang="ko-KR" b="1" dirty="0">
              <a:solidFill>
                <a:srgbClr val="446684"/>
              </a:solidFill>
              <a:latin typeface="+mn-ea"/>
              <a:ea typeface="+mn-ea"/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>
                <a:solidFill>
                  <a:srgbClr val="446684"/>
                </a:solidFill>
                <a:latin typeface="+mn-ea"/>
                <a:ea typeface="+mn-ea"/>
              </a:rPr>
              <a:t>상상력 가득한 </a:t>
            </a:r>
            <a:r>
              <a:rPr lang="ko-KR" altLang="en-U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ea"/>
                <a:ea typeface="+mn-ea"/>
              </a:rPr>
              <a:t>미디어아트 </a:t>
            </a:r>
            <a:r>
              <a:rPr lang="ko-KR" altLang="en-US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+mn-ea"/>
                <a:ea typeface="+mn-ea"/>
              </a:rPr>
              <a:t>명화감상</a:t>
            </a:r>
            <a:r>
              <a:rPr lang="ko-KR" altLang="en-US" b="1" dirty="0" err="1">
                <a:solidFill>
                  <a:srgbClr val="446684"/>
                </a:solidFill>
                <a:latin typeface="+mn-ea"/>
                <a:ea typeface="+mn-ea"/>
              </a:rPr>
              <a:t>을</a:t>
            </a:r>
            <a:r>
              <a:rPr lang="ko-KR" altLang="en-US" b="1" dirty="0">
                <a:solidFill>
                  <a:srgbClr val="446684"/>
                </a:solidFill>
                <a:latin typeface="+mn-ea"/>
                <a:ea typeface="+mn-ea"/>
              </a:rPr>
              <a:t> </a:t>
            </a:r>
            <a:endParaRPr lang="en-US" altLang="ko-KR" b="1" dirty="0">
              <a:solidFill>
                <a:srgbClr val="446684"/>
              </a:solidFill>
              <a:latin typeface="+mn-ea"/>
              <a:ea typeface="+mn-ea"/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>
                <a:solidFill>
                  <a:srgbClr val="446684"/>
                </a:solidFill>
                <a:latin typeface="+mn-ea"/>
                <a:ea typeface="+mn-ea"/>
              </a:rPr>
              <a:t>시작해보세요</a:t>
            </a:r>
            <a:r>
              <a:rPr lang="en-US" altLang="ko-KR" b="1" dirty="0">
                <a:solidFill>
                  <a:srgbClr val="446684"/>
                </a:solidFill>
                <a:latin typeface="+mn-ea"/>
                <a:ea typeface="+mn-ea"/>
              </a:rPr>
              <a:t>!</a:t>
            </a:r>
            <a:endParaRPr lang="ko-KR" altLang="en-US" sz="3600" dirty="0">
              <a:solidFill>
                <a:srgbClr val="446684"/>
              </a:solidFill>
              <a:latin typeface="+mn-ea"/>
              <a:ea typeface="+mn-ea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52777" y="6388000"/>
            <a:ext cx="457125" cy="470000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8511376">
            <a:off x="11005077" y="6388000"/>
            <a:ext cx="457125" cy="47000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4556658">
            <a:off x="10357377" y="6388000"/>
            <a:ext cx="457125" cy="47000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4164893">
            <a:off x="9709677" y="6388000"/>
            <a:ext cx="457125" cy="470000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0149" y="6388000"/>
            <a:ext cx="457125" cy="470000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8511376">
            <a:off x="8412449" y="6388000"/>
            <a:ext cx="457125" cy="470000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4556658">
            <a:off x="7764749" y="6388000"/>
            <a:ext cx="457125" cy="470000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4164893">
            <a:off x="7117049" y="6388000"/>
            <a:ext cx="457125" cy="470000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4261" y="6388000"/>
            <a:ext cx="457125" cy="470000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8511376">
            <a:off x="5876561" y="6388000"/>
            <a:ext cx="457125" cy="470000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4556658">
            <a:off x="5228861" y="6388000"/>
            <a:ext cx="457125" cy="470000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4164893">
            <a:off x="4581161" y="6388000"/>
            <a:ext cx="457125" cy="470000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1633" y="6388000"/>
            <a:ext cx="457125" cy="470000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8511376">
            <a:off x="3283933" y="6388000"/>
            <a:ext cx="457125" cy="470000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4556658">
            <a:off x="2636233" y="6388000"/>
            <a:ext cx="457125" cy="470000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6627" y="6383620"/>
            <a:ext cx="457125" cy="470000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8511376">
            <a:off x="1358927" y="6383620"/>
            <a:ext cx="457125" cy="470000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4556658">
            <a:off x="711227" y="6383620"/>
            <a:ext cx="457125" cy="470000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4164893">
            <a:off x="63527" y="6383620"/>
            <a:ext cx="457125" cy="470000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86001" y="6383620"/>
            <a:ext cx="457125" cy="470000"/>
          </a:xfrm>
          <a:prstGeom prst="rect">
            <a:avLst/>
          </a:prstGeom>
        </p:spPr>
      </p:pic>
      <p:pic>
        <p:nvPicPr>
          <p:cNvPr id="30" name="그림 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09902" y="462697"/>
            <a:ext cx="457125" cy="470000"/>
          </a:xfrm>
          <a:prstGeom prst="rect">
            <a:avLst/>
          </a:prstGeom>
        </p:spPr>
      </p:pic>
      <p:pic>
        <p:nvPicPr>
          <p:cNvPr id="31" name="그림 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8511376">
            <a:off x="11462202" y="462697"/>
            <a:ext cx="457125" cy="470000"/>
          </a:xfrm>
          <a:prstGeom prst="rect">
            <a:avLst/>
          </a:prstGeom>
        </p:spPr>
      </p:pic>
      <p:pic>
        <p:nvPicPr>
          <p:cNvPr id="32" name="그림 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4556658">
            <a:off x="10814502" y="462697"/>
            <a:ext cx="457125" cy="470000"/>
          </a:xfrm>
          <a:prstGeom prst="rect">
            <a:avLst/>
          </a:prstGeom>
        </p:spPr>
      </p:pic>
      <p:pic>
        <p:nvPicPr>
          <p:cNvPr id="33" name="그림 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4164893">
            <a:off x="10166802" y="462697"/>
            <a:ext cx="457125" cy="470000"/>
          </a:xfrm>
          <a:prstGeom prst="rect">
            <a:avLst/>
          </a:prstGeom>
        </p:spPr>
      </p:pic>
      <p:pic>
        <p:nvPicPr>
          <p:cNvPr id="34" name="그림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17274" y="462697"/>
            <a:ext cx="457125" cy="470000"/>
          </a:xfrm>
          <a:prstGeom prst="rect">
            <a:avLst/>
          </a:prstGeom>
        </p:spPr>
      </p:pic>
      <p:pic>
        <p:nvPicPr>
          <p:cNvPr id="35" name="그림 3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8511376">
            <a:off x="8869574" y="462697"/>
            <a:ext cx="457125" cy="470000"/>
          </a:xfrm>
          <a:prstGeom prst="rect">
            <a:avLst/>
          </a:prstGeom>
        </p:spPr>
      </p:pic>
      <p:pic>
        <p:nvPicPr>
          <p:cNvPr id="36" name="그림 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4556658">
            <a:off x="8221874" y="462697"/>
            <a:ext cx="457125" cy="470000"/>
          </a:xfrm>
          <a:prstGeom prst="rect">
            <a:avLst/>
          </a:prstGeom>
        </p:spPr>
      </p:pic>
      <p:pic>
        <p:nvPicPr>
          <p:cNvPr id="37" name="그림 3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4164893">
            <a:off x="7574174" y="462697"/>
            <a:ext cx="457125" cy="470000"/>
          </a:xfrm>
          <a:prstGeom prst="rect">
            <a:avLst/>
          </a:prstGeom>
        </p:spPr>
      </p:pic>
      <p:pic>
        <p:nvPicPr>
          <p:cNvPr id="38" name="그림 3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1386" y="462697"/>
            <a:ext cx="457125" cy="470000"/>
          </a:xfrm>
          <a:prstGeom prst="rect">
            <a:avLst/>
          </a:prstGeom>
        </p:spPr>
      </p:pic>
      <p:pic>
        <p:nvPicPr>
          <p:cNvPr id="39" name="그림 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8511376">
            <a:off x="6333686" y="462697"/>
            <a:ext cx="457125" cy="470000"/>
          </a:xfrm>
          <a:prstGeom prst="rect">
            <a:avLst/>
          </a:prstGeom>
        </p:spPr>
      </p:pic>
      <p:pic>
        <p:nvPicPr>
          <p:cNvPr id="40" name="그림 3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4556658">
            <a:off x="5685986" y="462697"/>
            <a:ext cx="457125" cy="470000"/>
          </a:xfrm>
          <a:prstGeom prst="rect">
            <a:avLst/>
          </a:prstGeom>
        </p:spPr>
      </p:pic>
      <p:pic>
        <p:nvPicPr>
          <p:cNvPr id="41" name="그림 4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4164893">
            <a:off x="5038286" y="462697"/>
            <a:ext cx="457125" cy="470000"/>
          </a:xfrm>
          <a:prstGeom prst="rect">
            <a:avLst/>
          </a:prstGeom>
        </p:spPr>
      </p:pic>
      <p:pic>
        <p:nvPicPr>
          <p:cNvPr id="42" name="그림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8758" y="462697"/>
            <a:ext cx="457125" cy="470000"/>
          </a:xfrm>
          <a:prstGeom prst="rect">
            <a:avLst/>
          </a:prstGeom>
        </p:spPr>
      </p:pic>
      <p:pic>
        <p:nvPicPr>
          <p:cNvPr id="43" name="그림 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8511376">
            <a:off x="3741058" y="462697"/>
            <a:ext cx="457125" cy="470000"/>
          </a:xfrm>
          <a:prstGeom prst="rect">
            <a:avLst/>
          </a:prstGeom>
        </p:spPr>
      </p:pic>
      <p:pic>
        <p:nvPicPr>
          <p:cNvPr id="44" name="그림 4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4556658">
            <a:off x="3093358" y="462697"/>
            <a:ext cx="457125" cy="470000"/>
          </a:xfrm>
          <a:prstGeom prst="rect">
            <a:avLst/>
          </a:prstGeom>
        </p:spPr>
      </p:pic>
      <p:pic>
        <p:nvPicPr>
          <p:cNvPr id="45" name="그림 4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3752" y="458317"/>
            <a:ext cx="457125" cy="470000"/>
          </a:xfrm>
          <a:prstGeom prst="rect">
            <a:avLst/>
          </a:prstGeom>
        </p:spPr>
      </p:pic>
      <p:pic>
        <p:nvPicPr>
          <p:cNvPr id="46" name="그림 4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8511376">
            <a:off x="1816052" y="458317"/>
            <a:ext cx="457125" cy="470000"/>
          </a:xfrm>
          <a:prstGeom prst="rect">
            <a:avLst/>
          </a:prstGeom>
        </p:spPr>
      </p:pic>
      <p:pic>
        <p:nvPicPr>
          <p:cNvPr id="47" name="그림 4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4556658">
            <a:off x="1168352" y="458317"/>
            <a:ext cx="457125" cy="470000"/>
          </a:xfrm>
          <a:prstGeom prst="rect">
            <a:avLst/>
          </a:prstGeom>
        </p:spPr>
      </p:pic>
      <p:pic>
        <p:nvPicPr>
          <p:cNvPr id="48" name="그림 4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4164893">
            <a:off x="520652" y="458317"/>
            <a:ext cx="457125" cy="470000"/>
          </a:xfrm>
          <a:prstGeom prst="rect">
            <a:avLst/>
          </a:prstGeom>
        </p:spPr>
      </p:pic>
      <p:pic>
        <p:nvPicPr>
          <p:cNvPr id="49" name="그림 4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8876" y="458317"/>
            <a:ext cx="457125" cy="470000"/>
          </a:xfrm>
          <a:prstGeom prst="rect">
            <a:avLst/>
          </a:prstGeom>
        </p:spPr>
      </p:pic>
      <p:pic>
        <p:nvPicPr>
          <p:cNvPr id="52" name="_x408532184" descr="EMB000062b43f28">
            <a:extLst>
              <a:ext uri="{FF2B5EF4-FFF2-40B4-BE49-F238E27FC236}">
                <a16:creationId xmlns:a16="http://schemas.microsoft.com/office/drawing/2014/main" id="{480277FD-C2EB-437C-BED2-699167C199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2509" y="1014119"/>
            <a:ext cx="1927393" cy="71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_x221216680" descr="EMB000097b0108d">
            <a:extLst>
              <a:ext uri="{FF2B5EF4-FFF2-40B4-BE49-F238E27FC236}">
                <a16:creationId xmlns:a16="http://schemas.microsoft.com/office/drawing/2014/main" id="{9EEEAEBF-F89A-4CA5-8B07-03E1A73646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" b="107"/>
          <a:stretch>
            <a:fillRect/>
          </a:stretch>
        </p:blipFill>
        <p:spPr bwMode="auto">
          <a:xfrm>
            <a:off x="5187980" y="4883973"/>
            <a:ext cx="1105835" cy="1103583"/>
          </a:xfrm>
          <a:prstGeom prst="ellipse">
            <a:avLst/>
          </a:prstGeom>
          <a:ln w="63500" cap="rnd">
            <a:noFill/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9126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733</TotalTime>
  <Words>463</Words>
  <Application>Microsoft Office PowerPoint</Application>
  <PresentationFormat>와이드스크린</PresentationFormat>
  <Paragraphs>72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7" baseType="lpstr">
      <vt:lpstr>Malgun Gothic</vt:lpstr>
      <vt:lpstr>Malgun Gothic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lshan94@nate.com</dc:creator>
  <cp:lastModifiedBy>user</cp:lastModifiedBy>
  <cp:revision>162</cp:revision>
  <dcterms:created xsi:type="dcterms:W3CDTF">2019-12-05T05:50:13Z</dcterms:created>
  <dcterms:modified xsi:type="dcterms:W3CDTF">2024-11-06T07:50:34Z</dcterms:modified>
  <cp:contentStatus>최종본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