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2" r:id="rId6"/>
    <p:sldId id="264" r:id="rId7"/>
    <p:sldId id="266" r:id="rId8"/>
    <p:sldId id="270" r:id="rId9"/>
    <p:sldId id="272" r:id="rId10"/>
    <p:sldId id="282" r:id="rId11"/>
    <p:sldId id="258" r:id="rId12"/>
  </p:sldIdLst>
  <p:sldSz cx="18288000" cy="10287000"/>
  <p:notesSz cx="6858000" cy="9144000"/>
  <p:embeddedFontLst>
    <p:embeddedFont>
      <p:font typeface="CookieRunOTF Regular" panose="020B0600000101010101" pitchFamily="34" charset="-127"/>
      <p:regular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B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88" autoAdjust="0"/>
    <p:restoredTop sz="94622" autoAdjust="0"/>
  </p:normalViewPr>
  <p:slideViewPr>
    <p:cSldViewPr>
      <p:cViewPr varScale="1">
        <p:scale>
          <a:sx n="52" d="100"/>
          <a:sy n="52" d="100"/>
        </p:scale>
        <p:origin x="67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4741E-29B0-4C1D-ADCC-6EEEBD9C4EBE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0EED5F-08F1-4189-A6F8-96B6754544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035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안녕하세요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제주시청직장어린이집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교사 천은경입니다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 어린이집에서 소개할 놀이사례 작품명은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꼬딱꼬딱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길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찾앙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놀멍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만들멍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]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812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 열매반은 만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명의 아이들이 함께 생활하고 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간단히 놀이 소개를 하자면 “우리 집과 어린이집을 잇는 ‘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길’에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대한 탐색으로 놀이가 시작되어 주변의 길과 장소에 대해 알아보고 친구들에게 소개하며 일상의 익숙한 길이 특별한 배움의 공간이 된 유아주도의 의미 있는 놀이 사례입니다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.”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 어린이집의 학습공동체는 주기적으로 월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 및 필요에 따라 수시로 진행하며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반에서 진행되는 놀이에 대한 교사들의 생각과 관점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지원과 방향성 등의 다양한 의견을 나누고 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이번 놀이를 진행하며 다양한 길 놀이에는 어떤 것이 있을까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길에 대한 놀이 지원 방향과 어려움을 해결하는 과정을 협의하기도 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56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 가족이 사는 집에 대한 관심에서 “우리 집은 어디 있을까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궁금증이 이어지게 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 동네 실제 지도를 살펴보며 우리 집의 위치와 주변에는 어떤 가게들이 있는지 탐색하며 놀이가 시작되었습니다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129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지도를 탐색하며 찾은 우리 집과 어린이집의 위치를 살펴보고 다양한 도구를 사용해 길이를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재어보기도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과정에서 유아들이 스스로 길이를 비교하며 길다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짧다를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멀다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가깝다로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바꾸어 표현하였습니다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 유아들이 등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하원을 하는 경험을 회상하며 “우리 집 가는 길을 친구에게 보여주고 싶어요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 교사에게 요청하여 ‘네이버 길 찾기’ 기능을 활용해 유아의 집에서 어린이집까지 오는 길과 소요시간에 대해 함께 알아보기도 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길의 방향을 찾는 지도를 살펴보며 “지도에 보석 모양은 뭐지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?”, “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빨간색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선이랑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다른 선은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뭐예요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하고 궁금증을 가지게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학습공동체에서 협의한 내용을 바탕으로 유아들에게 길에 대한 동화책을 지원해주어 방향과 다양한 길에 대한 궁금증을 해결하도록 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481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유아들이 지도를 탐색하고 방향에 대해 알아가며 “우리가 지도를 만들어보자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생각을 하게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유아들의 등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하원길을 회상하며 내리막길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좁은 골목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울퉁불퉁한 길 등 다양한 길을 지도에 표현하여 자신만의 지도를 완성해 봅니다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지도를 살펴보다가 한 유아가 “이거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오조봇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지도랑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비슷하지 않아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새로운 발상으로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오조봇이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자동차가 되어 우리가 만든 지도에서 움직여보는 놀이가 진행이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575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“우리 어린이집 산책길에도 동그란 길 있잖아요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유아들의 이야기로 어린이집 주변을 탐색하게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동그라미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울퉁불퉁한 길을 직접 걸어보고 주변에 있는 횡단보도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주차장을 살펴보며 우리가 살고 있는 곳에 대해 관심을 갖고 궁금한 것을 알아보는 유아들의 모습을 볼 수 있었습니다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산책을 하며 내가 살고 있는 우리집 동네를 친구에게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소개시켜주고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싶어 해서 “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어서와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 동네는 처음이지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가정연계 활동지를 배부하고 우리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동네을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소개하는 활동을 진행하였습니다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진행사진을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키즈노트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알림장으로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공유하여 친구들에게 우리 동네를 소개해 주기도 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활동 후 “우리 집 주변을 자주 다녔지만 무엇이 어디에 있는지 자세히 살피지는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못했었던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것 같아요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아이와 우리 동네를 더 자세히 관찰할 수 있어서 좋았어요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부모님들의 반응이 있었습니다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074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 동네를 탐색하고 난 뒤에 지도 놀이는 더 활발해졌습니다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테이프를 사용해 횡단보도를 구성하고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종이를 사용해 건물이나 터널을 표현하기도 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그런데 놀이를 하다가 문제점이 생기게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종이로 만든 구조물이 찢어지거나 무너지게 되자 유아들이 “조금 더 단단하게 만들 수 있는 방법이 없을까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고민을 하게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이때 교사가 유아들의 고민을 듣고 플라스틱 통과 상자와 같은 폐품을 지원하여 구조물을 만들 수 있도록 도움을 주자 유아들이 바닥에 폐품을 붙이며 지도를 만들어 갔습니다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그런데 여기서 또 다른 문제점이 발생하게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“선생님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여기서 다른 놀이 하고 싶은데 테이프 때도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되요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 교사에게 질문을 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교사는 유아들이 만든 작품을 훼손할 수 없고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다른 유아들이 하고 싶은 놀이도 존중해 주어야 하는 딜레마에 빠지게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문제점에 대해 학습공동체에서 의논을 하게 되었고 “지도의 밑판을 제공하여 구성한 뒤 놀이 공간이 필요할 때 지도를 옮기는 것이 어떨까요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의견을 수렴하게 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 후에 유아들이 여유 공간이 필요할 때마다 친구들과 힘을 합쳐 지도를 옮기게 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2255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 위에 폐품으로 구조물을 만들다가 “블록으로 만들어 볼까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 유아가 제안을 하며 교실에 있는 자석블록을 사용해 쉽고 다양하게 건물을 구성하였습니다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하지만 유아들이 움직이며 지도가 흔들리자 블록도 함께 흔들리며 “무너지면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어떻게하지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걱정을 하게 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그러자 “테이프로 블록을 붙이는 건 어때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라며 유아의 생각을 표현하고 테이프를 사용해 블록을 지도의 밑판에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고정시켰보았습니다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이러한 시행착오를 겪으며 유아들이 자신의 느낌이나 생각을 자유롭게 말하고 여러 가지 해결방안을 실행하며 놀이 중에 생기는 어려움을 친구와 함께 해결해 나갔습니다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복도를 지나며 형님반의 놀이를 늘 궁금해하는 동생들에게도 “우리가 만든 지도를 소개해주고 함께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놀자”라고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이야기하는 유아가 있어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 동생들을 초대하여 자연스럽게 연령간 연계 놀이가 진행되었습니다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“여기는 터널이야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자동차가 지나가는 곳이지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/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부서질 수 있어 조심해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 알려주며 안전하게 놀이하는 규칙에 대해 안내하고 사회적 역할과 책임감을 익히게 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8795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 놀이를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하다보니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“자석 블록으로 다른 거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만들래요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/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지도가 너무 커요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등의 불편함을 토로하였습니다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유아들과 협의를 하여 ‘미니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지도’를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구성하기로 하였고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크기가 작은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우드락판과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꾸미기 재료를 제공하여 만들 수 있도록 지원하였습니다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내가 만든 지도를 교실에 게시하여 자유롭게 볼 수 있도록 하고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가정으로 가져가 부모님께 소개해 주었습니다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193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이런 과정들을 통해서 우리 어린이집이 이렇게 달라졌습니다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유아들은 자칫 지나칠 수 있는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등하원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길과 집 주변의 대한 호기심을 놀이로 확장하며 거리를 측정하고 방향을 탐색하는 등 공간과 거리 개념을 스스로 탐색하게 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놀이 도중 생긴 문제를 또래와의 협의와 시도를 통해 스스로 해결하며 문제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해결력과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협동심이 자라났습니다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교사들은 ‘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길’이라는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주제를 단순한 이동경로가 아닌 유아의 삶을 반영하는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의미있는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공간으로 바라보게 되었고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유아들의 놀이를 관찰하며 그림책과 디지털자료를 활용하는 등 맞춤형 교사지원 전략을 고민하고 실천하게 되었습니다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부모님들께도 놀이이야기를 통해 놀이 상황을 공유하니 ‘길과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지도’에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함께 관심을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가져주시고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그저 지나가는 길 이라고만 생각했던 부모님들도 유아들과 함께 우리 동네를 살펴보고 지도를 그려보는 등 특별한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놀잇감이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없어도 유아들에게는 중요한 놀이가 될 수 있다는 인식의 변화를 가져왔습니다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149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놀이를 통해 유아는 공간을 경험하는 주체로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교사는 놀이를 설계하는 동반자로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부모는 일상을 새롭게 바라보는 관찰자로 변화했습니다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길’은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그 자체로 어디로든 이어질 수 있는 가능성의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상징이였고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유아와 어른 모두에게 내면의 성장을 이끌어낸 배움의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여정이였습니다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 발표를 마치도록 하겠습니다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EED5F-08F1-4189-A6F8-96B675454438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0433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17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7.pn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0" Type="http://schemas.openxmlformats.org/officeDocument/2006/relationships/image" Target="../media/image34.png"/><Relationship Id="rId4" Type="http://schemas.openxmlformats.org/officeDocument/2006/relationships/image" Target="../media/image18.png"/><Relationship Id="rId9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2.png"/><Relationship Id="rId3" Type="http://schemas.openxmlformats.org/officeDocument/2006/relationships/image" Target="../media/image17.pn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0.png"/><Relationship Id="rId5" Type="http://schemas.openxmlformats.org/officeDocument/2006/relationships/image" Target="../media/image45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4" Type="http://schemas.openxmlformats.org/officeDocument/2006/relationships/image" Target="../media/image18.png"/><Relationship Id="rId9" Type="http://schemas.openxmlformats.org/officeDocument/2006/relationships/image" Target="../media/image30.png"/><Relationship Id="rId14" Type="http://schemas.openxmlformats.org/officeDocument/2006/relationships/image" Target="../media/image5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31.png"/><Relationship Id="rId3" Type="http://schemas.openxmlformats.org/officeDocument/2006/relationships/image" Target="../media/image17.png"/><Relationship Id="rId7" Type="http://schemas.openxmlformats.org/officeDocument/2006/relationships/image" Target="../media/image57.png"/><Relationship Id="rId12" Type="http://schemas.openxmlformats.org/officeDocument/2006/relationships/image" Target="../media/image61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60.png"/><Relationship Id="rId5" Type="http://schemas.openxmlformats.org/officeDocument/2006/relationships/image" Target="../media/image55.png"/><Relationship Id="rId15" Type="http://schemas.openxmlformats.org/officeDocument/2006/relationships/image" Target="../media/image62.png"/><Relationship Id="rId10" Type="http://schemas.openxmlformats.org/officeDocument/2006/relationships/image" Target="../media/image49.png"/><Relationship Id="rId4" Type="http://schemas.openxmlformats.org/officeDocument/2006/relationships/image" Target="../media/image18.png"/><Relationship Id="rId9" Type="http://schemas.openxmlformats.org/officeDocument/2006/relationships/image" Target="../media/image59.png"/><Relationship Id="rId1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0.png"/><Relationship Id="rId3" Type="http://schemas.openxmlformats.org/officeDocument/2006/relationships/image" Target="../media/image17.png"/><Relationship Id="rId7" Type="http://schemas.openxmlformats.org/officeDocument/2006/relationships/image" Target="../media/image58.png"/><Relationship Id="rId12" Type="http://schemas.openxmlformats.org/officeDocument/2006/relationships/image" Target="../media/image6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image" Target="../media/image64.png"/><Relationship Id="rId10" Type="http://schemas.openxmlformats.org/officeDocument/2006/relationships/image" Target="../media/image30.png"/><Relationship Id="rId4" Type="http://schemas.openxmlformats.org/officeDocument/2006/relationships/image" Target="../media/image18.png"/><Relationship Id="rId9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5.png"/><Relationship Id="rId3" Type="http://schemas.openxmlformats.org/officeDocument/2006/relationships/image" Target="../media/image17.png"/><Relationship Id="rId7" Type="http://schemas.openxmlformats.org/officeDocument/2006/relationships/image" Target="../media/image44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74.png"/><Relationship Id="rId5" Type="http://schemas.openxmlformats.org/officeDocument/2006/relationships/image" Target="../media/image34.png"/><Relationship Id="rId10" Type="http://schemas.openxmlformats.org/officeDocument/2006/relationships/image" Target="../media/image73.png"/><Relationship Id="rId4" Type="http://schemas.openxmlformats.org/officeDocument/2006/relationships/image" Target="../media/image18.png"/><Relationship Id="rId9" Type="http://schemas.openxmlformats.org/officeDocument/2006/relationships/image" Target="../media/image72.png"/><Relationship Id="rId14" Type="http://schemas.openxmlformats.org/officeDocument/2006/relationships/image" Target="../media/image7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3" Type="http://schemas.openxmlformats.org/officeDocument/2006/relationships/image" Target="../media/image17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9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5" Type="http://schemas.openxmlformats.org/officeDocument/2006/relationships/image" Target="../media/image87.png"/><Relationship Id="rId10" Type="http://schemas.openxmlformats.org/officeDocument/2006/relationships/image" Target="../media/image82.png"/><Relationship Id="rId4" Type="http://schemas.openxmlformats.org/officeDocument/2006/relationships/image" Target="../media/image18.png"/><Relationship Id="rId9" Type="http://schemas.openxmlformats.org/officeDocument/2006/relationships/image" Target="../media/image81.png"/><Relationship Id="rId14" Type="http://schemas.openxmlformats.org/officeDocument/2006/relationships/image" Target="../media/image8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700" y="6819900"/>
            <a:ext cx="368300" cy="1905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400" y="1282700"/>
            <a:ext cx="9080500" cy="78105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1200000">
            <a:off x="13919200" y="6045200"/>
            <a:ext cx="2908300" cy="228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15000000">
            <a:off x="12903200" y="7404100"/>
            <a:ext cx="1663700" cy="228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740000">
            <a:off x="11645900" y="6819900"/>
            <a:ext cx="2108200" cy="2286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-15480000">
            <a:off x="10388600" y="3644900"/>
            <a:ext cx="4356100" cy="228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-15420000">
            <a:off x="12357100" y="4356100"/>
            <a:ext cx="2514600" cy="228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0000">
            <a:off x="9423400" y="4457700"/>
            <a:ext cx="2908300" cy="2286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2400000">
            <a:off x="8267700" y="7124700"/>
            <a:ext cx="3975100" cy="2286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-720000">
            <a:off x="11595100" y="5715000"/>
            <a:ext cx="1854200" cy="2286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360000">
            <a:off x="12827000" y="6337300"/>
            <a:ext cx="2044700" cy="228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60000">
            <a:off x="14097000" y="7848600"/>
            <a:ext cx="2908300" cy="2286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-300000">
            <a:off x="13843000" y="4546600"/>
            <a:ext cx="647700" cy="3683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8100" y="5778500"/>
            <a:ext cx="368300" cy="1905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382500" y="4775200"/>
            <a:ext cx="342900" cy="7366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931900" y="3771900"/>
            <a:ext cx="330200" cy="7366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367000" y="5664200"/>
            <a:ext cx="381000" cy="7493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379200" y="2578100"/>
            <a:ext cx="381000" cy="7493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0200" y="2692400"/>
            <a:ext cx="368300" cy="1905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73500" y="5168900"/>
            <a:ext cx="1397000" cy="3810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65200" y="6311900"/>
            <a:ext cx="1409700" cy="3683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01700" y="8216900"/>
            <a:ext cx="723900" cy="14224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854200" y="8267700"/>
            <a:ext cx="723900" cy="1371600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-127000" y="1587500"/>
            <a:ext cx="11341100" cy="330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0000" b="1" i="0" u="none" strike="noStrike" spc="300" dirty="0" err="1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꼬딱꼬딱</a:t>
            </a:r>
            <a:r>
              <a:rPr lang="en-US" sz="10000" b="1" i="0" u="none" strike="noStrike" spc="300" dirty="0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10000" b="1" i="0" u="none" strike="noStrike" spc="300" dirty="0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</a:t>
            </a:r>
            <a:r>
              <a:rPr lang="en-US" sz="10000" b="1" i="0" u="none" strike="noStrike" spc="300" dirty="0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10000" b="1" i="0" u="none" strike="noStrike" spc="300" dirty="0" err="1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찾앙</a:t>
            </a:r>
            <a:endParaRPr lang="ko-KR" sz="10000" b="1" i="0" u="none" strike="noStrike" spc="300" dirty="0">
              <a:solidFill>
                <a:srgbClr val="4A2D0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sz="10000" b="1" i="0" u="none" strike="noStrike" spc="300" dirty="0" err="1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놀멍</a:t>
            </a:r>
            <a:r>
              <a:rPr lang="en-US" sz="10000" b="1" i="0" u="none" strike="noStrike" spc="300" dirty="0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, </a:t>
            </a:r>
            <a:r>
              <a:rPr lang="ko-KR" sz="10000" b="1" i="0" u="none" strike="noStrike" spc="300" dirty="0" err="1">
                <a:solidFill>
                  <a:srgbClr val="4A2D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만들멍</a:t>
            </a:r>
            <a:endParaRPr lang="ko-KR" sz="10000" b="1" i="0" u="none" strike="noStrike" spc="300" dirty="0">
              <a:solidFill>
                <a:srgbClr val="4A2D0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800100" y="1066800"/>
            <a:ext cx="44704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[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우수보육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프로그램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유아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]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933700" y="8343900"/>
            <a:ext cx="69723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어린이집</a:t>
            </a:r>
            <a:r>
              <a:rPr lang="en-US" altLang="ko-KR" sz="35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명</a:t>
            </a:r>
            <a:r>
              <a:rPr lang="en-US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: </a:t>
            </a:r>
            <a:r>
              <a:rPr lang="ko-KR" sz="3500" b="0" i="0" u="none" strike="noStrike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제주시청직장어린이집</a:t>
            </a:r>
            <a:endParaRPr lang="ko-KR" sz="3500" b="0" i="0" u="none" strike="noStrike" dirty="0">
              <a:solidFill>
                <a:srgbClr val="00000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  <a:p>
            <a:pPr lvl="0" algn="l">
              <a:lnSpc>
                <a:spcPct val="116199"/>
              </a:lnSpc>
            </a:pPr>
            <a:r>
              <a:rPr 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발</a:t>
            </a:r>
            <a:r>
              <a:rPr lang="en-US" alt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   </a:t>
            </a:r>
            <a:r>
              <a:rPr 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표</a:t>
            </a:r>
            <a:r>
              <a:rPr lang="en-US" alt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   </a:t>
            </a:r>
            <a:r>
              <a:rPr 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자</a:t>
            </a:r>
            <a:r>
              <a:rPr lang="en-US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: </a:t>
            </a:r>
            <a:r>
              <a:rPr 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천은경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5143500"/>
            <a:ext cx="12928600" cy="4064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2857500" y="596900"/>
            <a:ext cx="37465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개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요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933700" y="2844800"/>
            <a:ext cx="7061200" cy="1600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반</a:t>
            </a:r>
            <a:r>
              <a:rPr lang="en-US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정보</a:t>
            </a:r>
            <a:r>
              <a:rPr lang="en-US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: </a:t>
            </a:r>
            <a:r>
              <a:rPr lang="ko-KR" sz="4000" b="0" i="0" u="none" strike="noStrike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열매반</a:t>
            </a:r>
            <a:r>
              <a:rPr lang="en-US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</a:t>
            </a:r>
            <a:r>
              <a:rPr lang="en-US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4</a:t>
            </a: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세</a:t>
            </a:r>
          </a:p>
          <a:p>
            <a:pPr lvl="0" algn="l">
              <a:lnSpc>
                <a:spcPct val="116199"/>
              </a:lnSpc>
            </a:pP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반</a:t>
            </a:r>
            <a:r>
              <a:rPr lang="en-US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정원</a:t>
            </a:r>
            <a:r>
              <a:rPr lang="en-US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: 11</a:t>
            </a:r>
            <a:r>
              <a:rPr lang="ko-KR" sz="4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명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64500" y="5168900"/>
            <a:ext cx="2159000" cy="800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4200" b="0" i="0" u="none" strike="noStrike" dirty="0">
                <a:solidFill>
                  <a:srgbClr val="FFFFFF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4200" b="0" i="0" u="none" strike="noStrike" dirty="0">
                <a:solidFill>
                  <a:srgbClr val="FFFFFF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200" b="0" i="0" u="none" strike="noStrike" dirty="0">
                <a:solidFill>
                  <a:srgbClr val="FFFFFF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소개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90900" y="6680200"/>
            <a:ext cx="12065000" cy="186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우리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집과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어린이집을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잇는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'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'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에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대한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탐색으로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놀이가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시작되어</a:t>
            </a:r>
            <a:endParaRPr lang="en-US" altLang="ko-KR" sz="3000" dirty="0">
              <a:solidFill>
                <a:srgbClr val="00000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  <a:p>
            <a:pPr lvl="0" algn="ctr">
              <a:lnSpc>
                <a:spcPct val="116199"/>
              </a:lnSpc>
            </a:pP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주변의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길과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장소에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대해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알아보고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친구들에게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소개하며</a:t>
            </a:r>
            <a:endParaRPr lang="en-US" altLang="ko-KR" sz="3000" dirty="0">
              <a:solidFill>
                <a:srgbClr val="00000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  <a:p>
            <a:pPr lvl="0" algn="ctr">
              <a:lnSpc>
                <a:spcPct val="116199"/>
              </a:lnSpc>
            </a:pP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일상의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익숙한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길이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특별한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배움의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공간이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된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유아주도의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의미있는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사례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B969E9-69EF-AE17-AAB5-8DBB76AECA6E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1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DA96E39A-BCBA-6CC2-7AF2-5814007A3306}"/>
              </a:ext>
            </a:extLst>
          </p:cNvPr>
          <p:cNvGrpSpPr/>
          <p:nvPr/>
        </p:nvGrpSpPr>
        <p:grpSpPr>
          <a:xfrm>
            <a:off x="304800" y="292100"/>
            <a:ext cx="17678400" cy="9601200"/>
            <a:chOff x="304800" y="342900"/>
            <a:chExt cx="17678400" cy="9601200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916A599A-322F-C5DF-6990-EDF2FB869C2D}"/>
                </a:ext>
              </a:extLst>
            </p:cNvPr>
            <p:cNvSpPr/>
            <p:nvPr/>
          </p:nvSpPr>
          <p:spPr>
            <a:xfrm>
              <a:off x="304800" y="625254"/>
              <a:ext cx="17678400" cy="9318846"/>
            </a:xfrm>
            <a:prstGeom prst="rect">
              <a:avLst/>
            </a:prstGeom>
            <a:solidFill>
              <a:srgbClr val="FCEB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0F87280C-09BC-B661-86D8-AA27772FAFA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25600" y="2006600"/>
              <a:ext cx="7518400" cy="7442200"/>
            </a:xfrm>
            <a:prstGeom prst="rect">
              <a:avLst/>
            </a:prstGeom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49AE9999-80BF-E74E-E5A4-5E6B9C6327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01700" y="342900"/>
              <a:ext cx="723900" cy="1422400"/>
            </a:xfrm>
            <a:prstGeom prst="rect">
              <a:avLst/>
            </a:prstGeom>
          </p:spPr>
        </p:pic>
        <p:pic>
          <p:nvPicPr>
            <p:cNvPr id="14" name="Picture 4">
              <a:extLst>
                <a:ext uri="{FF2B5EF4-FFF2-40B4-BE49-F238E27FC236}">
                  <a16:creationId xmlns:a16="http://schemas.microsoft.com/office/drawing/2014/main" id="{4ADF645A-9653-6E88-469E-0F27428791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54200" y="393700"/>
              <a:ext cx="723900" cy="1371600"/>
            </a:xfrm>
            <a:prstGeom prst="rect">
              <a:avLst/>
            </a:prstGeom>
          </p:spPr>
        </p:pic>
        <p:sp>
          <p:nvSpPr>
            <p:cNvPr id="15" name="TextBox 5">
              <a:extLst>
                <a:ext uri="{FF2B5EF4-FFF2-40B4-BE49-F238E27FC236}">
                  <a16:creationId xmlns:a16="http://schemas.microsoft.com/office/drawing/2014/main" id="{2E6A1E80-458C-76FF-C5FA-373ED668DA6A}"/>
                </a:ext>
              </a:extLst>
            </p:cNvPr>
            <p:cNvSpPr txBox="1"/>
            <p:nvPr/>
          </p:nvSpPr>
          <p:spPr>
            <a:xfrm>
              <a:off x="2857500" y="596900"/>
              <a:ext cx="3708400" cy="10668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l">
                <a:lnSpc>
                  <a:spcPct val="116199"/>
                </a:lnSpc>
              </a:pPr>
              <a:r>
                <a:rPr lang="ko-KR" sz="5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교사</a:t>
              </a:r>
              <a:r>
                <a:rPr lang="en-US" sz="5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5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이야기</a:t>
              </a:r>
            </a:p>
          </p:txBody>
        </p:sp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41313D-0A8C-DB34-D2BE-8F7EBCF98A3B}"/>
                </a:ext>
              </a:extLst>
            </p:cNvPr>
            <p:cNvSpPr txBox="1"/>
            <p:nvPr/>
          </p:nvSpPr>
          <p:spPr>
            <a:xfrm>
              <a:off x="1930400" y="3251200"/>
              <a:ext cx="8178800" cy="31115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l">
                <a:lnSpc>
                  <a:spcPct val="116199"/>
                </a:lnSpc>
              </a:pP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▶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월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2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회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교사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학습공동체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협의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시간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운영</a:t>
              </a:r>
            </a:p>
            <a:p>
              <a:pPr lvl="0" algn="l">
                <a:lnSpc>
                  <a:spcPct val="116199"/>
                </a:lnSpc>
              </a:pPr>
              <a:endParaRPr 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▶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각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반에서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진행되는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놀이에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대한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교사들의</a:t>
              </a:r>
              <a:endParaRPr lang="en-US" alt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   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생각과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alt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관점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,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지원과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방향성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등의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다양한</a:t>
              </a:r>
              <a:endParaRPr lang="en-US" altLang="ko-KR" sz="3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   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의견을</a:t>
              </a:r>
              <a:r>
                <a:rPr lang="en-US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30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나눔</a:t>
              </a:r>
            </a:p>
          </p:txBody>
        </p:sp>
        <p:sp>
          <p:nvSpPr>
            <p:cNvPr id="17" name="TextBox 7">
              <a:extLst>
                <a:ext uri="{FF2B5EF4-FFF2-40B4-BE49-F238E27FC236}">
                  <a16:creationId xmlns:a16="http://schemas.microsoft.com/office/drawing/2014/main" id="{90A24D19-E9F3-8AC7-F6B4-1DFE4488C1F2}"/>
                </a:ext>
              </a:extLst>
            </p:cNvPr>
            <p:cNvSpPr txBox="1"/>
            <p:nvPr/>
          </p:nvSpPr>
          <p:spPr>
            <a:xfrm>
              <a:off x="4019550" y="2030523"/>
              <a:ext cx="2730500" cy="8001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l">
                <a:lnSpc>
                  <a:spcPct val="116199"/>
                </a:lnSpc>
              </a:pPr>
              <a:r>
                <a:rPr lang="ko-KR" sz="4500" b="0" i="0" u="none" strike="noStrike" dirty="0">
                  <a:solidFill>
                    <a:srgbClr val="FFFFFF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학습공동체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081EDE9-BAD2-D4D5-C2B9-6CB693DD93DD}"/>
              </a:ext>
            </a:extLst>
          </p:cNvPr>
          <p:cNvGrpSpPr/>
          <p:nvPr/>
        </p:nvGrpSpPr>
        <p:grpSpPr>
          <a:xfrm>
            <a:off x="9829800" y="2992789"/>
            <a:ext cx="7759700" cy="5868857"/>
            <a:chOff x="9931400" y="2881443"/>
            <a:chExt cx="7759700" cy="5868857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E31BB578-ED9D-D372-7C4F-1379D3B9A7EB}"/>
                </a:ext>
              </a:extLst>
            </p:cNvPr>
            <p:cNvGrpSpPr/>
            <p:nvPr/>
          </p:nvGrpSpPr>
          <p:grpSpPr>
            <a:xfrm>
              <a:off x="13690600" y="4152900"/>
              <a:ext cx="4000500" cy="1981200"/>
              <a:chOff x="13690600" y="4152900"/>
              <a:chExt cx="4000500" cy="1981200"/>
            </a:xfrm>
          </p:grpSpPr>
          <p:pic>
            <p:nvPicPr>
              <p:cNvPr id="26" name="Picture 8">
                <a:extLst>
                  <a:ext uri="{FF2B5EF4-FFF2-40B4-BE49-F238E27FC236}">
                    <a16:creationId xmlns:a16="http://schemas.microsoft.com/office/drawing/2014/main" id="{47090798-5481-ADFC-9050-66B3E951F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alphaModFix amt="63000"/>
              </a:blip>
              <a:stretch>
                <a:fillRect/>
              </a:stretch>
            </p:blipFill>
            <p:spPr>
              <a:xfrm rot="240000">
                <a:off x="13817600" y="4152900"/>
                <a:ext cx="3822700" cy="1981200"/>
              </a:xfrm>
              <a:prstGeom prst="rect">
                <a:avLst/>
              </a:prstGeom>
            </p:spPr>
          </p:pic>
          <p:sp>
            <p:nvSpPr>
              <p:cNvPr id="27" name="TextBox 9">
                <a:extLst>
                  <a:ext uri="{FF2B5EF4-FFF2-40B4-BE49-F238E27FC236}">
                    <a16:creationId xmlns:a16="http://schemas.microsoft.com/office/drawing/2014/main" id="{76639BB5-A1D0-B36D-7722-D2D199D8F2B3}"/>
                  </a:ext>
                </a:extLst>
              </p:cNvPr>
              <p:cNvSpPr txBox="1"/>
              <p:nvPr/>
            </p:nvSpPr>
            <p:spPr>
              <a:xfrm rot="300000">
                <a:off x="13690600" y="4381500"/>
                <a:ext cx="4000500" cy="1485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'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길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'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에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대한</a:t>
                </a:r>
              </a:p>
              <a:p>
                <a:pPr lvl="0" algn="ctr">
                  <a:lnSpc>
                    <a:spcPct val="99600"/>
                  </a:lnSpc>
                </a:pP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지원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방향</a:t>
                </a:r>
              </a:p>
            </p:txBody>
          </p: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3F660111-1288-1FDA-F5A1-BD17FD11DA23}"/>
                </a:ext>
              </a:extLst>
            </p:cNvPr>
            <p:cNvGrpSpPr/>
            <p:nvPr/>
          </p:nvGrpSpPr>
          <p:grpSpPr>
            <a:xfrm>
              <a:off x="9931400" y="6769100"/>
              <a:ext cx="6464300" cy="1981200"/>
              <a:chOff x="9931400" y="6769100"/>
              <a:chExt cx="6464300" cy="1981200"/>
            </a:xfrm>
          </p:grpSpPr>
          <p:pic>
            <p:nvPicPr>
              <p:cNvPr id="24" name="Picture 11">
                <a:extLst>
                  <a:ext uri="{FF2B5EF4-FFF2-40B4-BE49-F238E27FC236}">
                    <a16:creationId xmlns:a16="http://schemas.microsoft.com/office/drawing/2014/main" id="{DBAE66EA-5E1A-C9F0-B355-F4793EB6E4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 amt="63000"/>
              </a:blip>
              <a:stretch>
                <a:fillRect/>
              </a:stretch>
            </p:blipFill>
            <p:spPr>
              <a:xfrm>
                <a:off x="9931400" y="6769100"/>
                <a:ext cx="6464300" cy="1981200"/>
              </a:xfrm>
              <a:prstGeom prst="rect">
                <a:avLst/>
              </a:prstGeom>
            </p:spPr>
          </p:pic>
          <p:sp>
            <p:nvSpPr>
              <p:cNvPr id="25" name="TextBox 12">
                <a:extLst>
                  <a:ext uri="{FF2B5EF4-FFF2-40B4-BE49-F238E27FC236}">
                    <a16:creationId xmlns:a16="http://schemas.microsoft.com/office/drawing/2014/main" id="{767B974D-7C09-AB05-B062-182BF8C34A7A}"/>
                  </a:ext>
                </a:extLst>
              </p:cNvPr>
              <p:cNvSpPr txBox="1"/>
              <p:nvPr/>
            </p:nvSpPr>
            <p:spPr>
              <a:xfrm>
                <a:off x="10210800" y="6959600"/>
                <a:ext cx="5956300" cy="1485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도중에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생긴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어려움을</a:t>
                </a:r>
              </a:p>
              <a:p>
                <a:pPr lvl="0" algn="ctr">
                  <a:lnSpc>
                    <a:spcPct val="99600"/>
                  </a:lnSpc>
                </a:pP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어떻게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하면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좋을까요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</a:t>
                </a: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109E3F23-5905-6F3D-D54E-653B53BC0F5F}"/>
                </a:ext>
              </a:extLst>
            </p:cNvPr>
            <p:cNvGrpSpPr/>
            <p:nvPr/>
          </p:nvGrpSpPr>
          <p:grpSpPr>
            <a:xfrm>
              <a:off x="10184560" y="2881443"/>
              <a:ext cx="3817918" cy="1244600"/>
              <a:chOff x="10184560" y="2881443"/>
              <a:chExt cx="3817918" cy="1244600"/>
            </a:xfrm>
          </p:grpSpPr>
          <p:pic>
            <p:nvPicPr>
              <p:cNvPr id="22" name="Picture 13">
                <a:extLst>
                  <a:ext uri="{FF2B5EF4-FFF2-40B4-BE49-F238E27FC236}">
                    <a16:creationId xmlns:a16="http://schemas.microsoft.com/office/drawing/2014/main" id="{3398F67B-5151-91C7-14E6-C5B223B376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alphaModFix amt="63000"/>
              </a:blip>
              <a:stretch>
                <a:fillRect/>
              </a:stretch>
            </p:blipFill>
            <p:spPr>
              <a:xfrm rot="21360000">
                <a:off x="10209861" y="2881443"/>
                <a:ext cx="3792617" cy="1244600"/>
              </a:xfrm>
              <a:prstGeom prst="rect">
                <a:avLst/>
              </a:prstGeom>
            </p:spPr>
          </p:pic>
          <p:sp>
            <p:nvSpPr>
              <p:cNvPr id="23" name="TextBox 14">
                <a:extLst>
                  <a:ext uri="{FF2B5EF4-FFF2-40B4-BE49-F238E27FC236}">
                    <a16:creationId xmlns:a16="http://schemas.microsoft.com/office/drawing/2014/main" id="{86BDC87F-323C-8012-0F26-C08BC2DAE3B2}"/>
                  </a:ext>
                </a:extLst>
              </p:cNvPr>
              <p:cNvSpPr txBox="1"/>
              <p:nvPr/>
            </p:nvSpPr>
            <p:spPr>
              <a:xfrm rot="21360000">
                <a:off x="10184560" y="3087473"/>
                <a:ext cx="3686095" cy="8001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'</a:t>
                </a:r>
                <a:r>
                  <a:rPr lang="ko-KR" alt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다양한 길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' 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</a:t>
                </a:r>
              </a:p>
            </p:txBody>
          </p:sp>
        </p:grpSp>
      </p:grp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857500" y="596900"/>
            <a:ext cx="78359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놀이의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시작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8" name="Group 8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809FC0F-E369-8772-FE1B-507FACD1409C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2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pic>
        <p:nvPicPr>
          <p:cNvPr id="17" name="Picture 6">
            <a:extLst>
              <a:ext uri="{FF2B5EF4-FFF2-40B4-BE49-F238E27FC236}">
                <a16:creationId xmlns:a16="http://schemas.microsoft.com/office/drawing/2014/main" id="{4D6FA275-5279-1000-100B-5685F1ED31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700" y="3368141"/>
            <a:ext cx="7603195" cy="6556342"/>
          </a:xfrm>
          <a:prstGeom prst="rect">
            <a:avLst/>
          </a:prstGeom>
        </p:spPr>
      </p:pic>
      <p:pic>
        <p:nvPicPr>
          <p:cNvPr id="20" name="Picture 7">
            <a:extLst>
              <a:ext uri="{FF2B5EF4-FFF2-40B4-BE49-F238E27FC236}">
                <a16:creationId xmlns:a16="http://schemas.microsoft.com/office/drawing/2014/main" id="{32B8A8BC-C566-3467-7285-FF2C3A5FA8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1342" y="1327009"/>
            <a:ext cx="7364658" cy="6518305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0B447D89-0DB0-41B1-E5C6-7A6CFCAFCA28}"/>
              </a:ext>
            </a:extLst>
          </p:cNvPr>
          <p:cNvGrpSpPr/>
          <p:nvPr/>
        </p:nvGrpSpPr>
        <p:grpSpPr>
          <a:xfrm>
            <a:off x="609600" y="1804720"/>
            <a:ext cx="8839200" cy="1422400"/>
            <a:chOff x="1957883" y="2367095"/>
            <a:chExt cx="7734300" cy="1473200"/>
          </a:xfrm>
        </p:grpSpPr>
        <p:pic>
          <p:nvPicPr>
            <p:cNvPr id="22" name="Picture 12">
              <a:extLst>
                <a:ext uri="{FF2B5EF4-FFF2-40B4-BE49-F238E27FC236}">
                  <a16:creationId xmlns:a16="http://schemas.microsoft.com/office/drawing/2014/main" id="{D13610E0-6770-3B6D-94A4-FEF92F8FA0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57883" y="2367095"/>
              <a:ext cx="7734300" cy="1473200"/>
            </a:xfrm>
            <a:prstGeom prst="rect">
              <a:avLst/>
            </a:prstGeom>
          </p:spPr>
        </p:pic>
        <p:sp>
          <p:nvSpPr>
            <p:cNvPr id="23" name="TextBox 13">
              <a:extLst>
                <a:ext uri="{FF2B5EF4-FFF2-40B4-BE49-F238E27FC236}">
                  <a16:creationId xmlns:a16="http://schemas.microsoft.com/office/drawing/2014/main" id="{33AA4067-8518-D55A-2CD3-921B8C0ECA69}"/>
                </a:ext>
              </a:extLst>
            </p:cNvPr>
            <p:cNvSpPr txBox="1"/>
            <p:nvPr/>
          </p:nvSpPr>
          <p:spPr>
            <a:xfrm>
              <a:off x="2197254" y="2588419"/>
              <a:ext cx="6545006" cy="9271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＂</a:t>
              </a:r>
              <a:r>
                <a:rPr lang="ko-KR" altLang="en-US" sz="4000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궁금해</a:t>
              </a:r>
              <a:r>
                <a:rPr lang="en-US" altLang="ko-KR" sz="4000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~</a:t>
              </a:r>
              <a:r>
                <a:rPr lang="ko-KR" altLang="en-US" sz="4000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리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집은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어디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있을까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?"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6BA6EAC4-27AE-9639-7DB4-E0A391343CB2}"/>
              </a:ext>
            </a:extLst>
          </p:cNvPr>
          <p:cNvGrpSpPr/>
          <p:nvPr/>
        </p:nvGrpSpPr>
        <p:grpSpPr>
          <a:xfrm>
            <a:off x="11125200" y="8039100"/>
            <a:ext cx="5426121" cy="1918264"/>
            <a:chOff x="12725399" y="3704780"/>
            <a:chExt cx="5044230" cy="5014453"/>
          </a:xfrm>
        </p:grpSpPr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C1FA10CD-BDFB-0836-9B09-4136F55B3AC2}"/>
                </a:ext>
              </a:extLst>
            </p:cNvPr>
            <p:cNvGrpSpPr/>
            <p:nvPr/>
          </p:nvGrpSpPr>
          <p:grpSpPr>
            <a:xfrm>
              <a:off x="12725399" y="3704780"/>
              <a:ext cx="5044230" cy="5014453"/>
              <a:chOff x="11671300" y="3516090"/>
              <a:chExt cx="5422855" cy="5263230"/>
            </a:xfrm>
          </p:grpSpPr>
          <p:pic>
            <p:nvPicPr>
              <p:cNvPr id="27" name="Picture 9">
                <a:extLst>
                  <a:ext uri="{FF2B5EF4-FFF2-40B4-BE49-F238E27FC236}">
                    <a16:creationId xmlns:a16="http://schemas.microsoft.com/office/drawing/2014/main" id="{2CB18CD7-4051-233F-6061-0157DB62D6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 amt="50000"/>
              </a:blip>
              <a:stretch>
                <a:fillRect/>
              </a:stretch>
            </p:blipFill>
            <p:spPr>
              <a:xfrm>
                <a:off x="11671300" y="3516090"/>
                <a:ext cx="5207000" cy="1754410"/>
              </a:xfrm>
              <a:prstGeom prst="rect">
                <a:avLst/>
              </a:prstGeom>
            </p:spPr>
          </p:pic>
          <p:pic>
            <p:nvPicPr>
              <p:cNvPr id="28" name="Picture 10">
                <a:extLst>
                  <a:ext uri="{FF2B5EF4-FFF2-40B4-BE49-F238E27FC236}">
                    <a16:creationId xmlns:a16="http://schemas.microsoft.com/office/drawing/2014/main" id="{F35D7DB8-7896-769D-B499-C9B3D8B2A2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 amt="50000"/>
              </a:blip>
              <a:stretch>
                <a:fillRect/>
              </a:stretch>
            </p:blipFill>
            <p:spPr>
              <a:xfrm>
                <a:off x="11887155" y="5270502"/>
                <a:ext cx="5207000" cy="1754409"/>
              </a:xfrm>
              <a:prstGeom prst="rect">
                <a:avLst/>
              </a:prstGeom>
            </p:spPr>
          </p:pic>
          <p:pic>
            <p:nvPicPr>
              <p:cNvPr id="29" name="Picture 11">
                <a:extLst>
                  <a:ext uri="{FF2B5EF4-FFF2-40B4-BE49-F238E27FC236}">
                    <a16:creationId xmlns:a16="http://schemas.microsoft.com/office/drawing/2014/main" id="{877F6A95-41CE-0E09-A148-5D1F4738F5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alphaModFix amt="50000"/>
              </a:blip>
              <a:stretch>
                <a:fillRect/>
              </a:stretch>
            </p:blipFill>
            <p:spPr>
              <a:xfrm>
                <a:off x="11874500" y="7024911"/>
                <a:ext cx="5207000" cy="1754409"/>
              </a:xfrm>
              <a:prstGeom prst="rect">
                <a:avLst/>
              </a:prstGeom>
            </p:spPr>
          </p:pic>
        </p:grpSp>
        <p:sp>
          <p:nvSpPr>
            <p:cNvPr id="26" name="TextBox 14">
              <a:extLst>
                <a:ext uri="{FF2B5EF4-FFF2-40B4-BE49-F238E27FC236}">
                  <a16:creationId xmlns:a16="http://schemas.microsoft.com/office/drawing/2014/main" id="{3745F650-8ABA-F8E6-0908-210A0AFFBF42}"/>
                </a:ext>
              </a:extLst>
            </p:cNvPr>
            <p:cNvSpPr txBox="1"/>
            <p:nvPr/>
          </p:nvSpPr>
          <p:spPr>
            <a:xfrm>
              <a:off x="13073045" y="4033955"/>
              <a:ext cx="4684812" cy="43561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116199"/>
                </a:lnSpc>
              </a:pPr>
              <a:r>
                <a:rPr lang="ko-KR" alt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 동네</a:t>
              </a:r>
              <a:r>
                <a:rPr 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지도를</a:t>
              </a:r>
              <a:r>
                <a:rPr lang="en-US" alt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altLang="en-US" sz="28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통해</a:t>
              </a:r>
              <a:endParaRPr lang="ko-KR" sz="28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ctr">
                <a:lnSpc>
                  <a:spcPct val="116199"/>
                </a:lnSpc>
              </a:pP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집의</a:t>
              </a:r>
              <a:r>
                <a:rPr 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위치와</a:t>
              </a:r>
              <a:r>
                <a:rPr 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주변을</a:t>
              </a:r>
              <a:r>
                <a:rPr 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탐색하며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놀이가</a:t>
              </a:r>
              <a:r>
                <a:rPr lang="en-US" sz="28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altLang="en-US" sz="28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시</a:t>
              </a:r>
              <a:r>
                <a:rPr lang="en-US" altLang="ko-KR" sz="28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~</a:t>
              </a:r>
              <a:r>
                <a:rPr lang="ko-KR" altLang="en-US" sz="28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작</a:t>
              </a:r>
              <a:r>
                <a:rPr lang="en-US" altLang="ko-KR" sz="28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!</a:t>
              </a:r>
              <a:endParaRPr lang="en-US" sz="28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</p:grpSp>
    </p:spTree>
  </p:cSld>
  <p:clrMapOvr>
    <a:masterClrMapping/>
  </p:clrMapOvr>
  <p:transition spd="slow"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2711" y="2017726"/>
            <a:ext cx="6408032" cy="542447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774" y="2017726"/>
            <a:ext cx="5914783" cy="787557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857500" y="596900"/>
            <a:ext cx="81915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지도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탐색하기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02B3F236-7113-94A9-4803-09BBC1D122FA}"/>
              </a:ext>
            </a:extLst>
          </p:cNvPr>
          <p:cNvGrpSpPr/>
          <p:nvPr/>
        </p:nvGrpSpPr>
        <p:grpSpPr>
          <a:xfrm>
            <a:off x="6953250" y="7824379"/>
            <a:ext cx="6534150" cy="1676400"/>
            <a:chOff x="6413500" y="7353300"/>
            <a:chExt cx="6091944" cy="167640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13500" y="7353300"/>
              <a:ext cx="520700" cy="546100"/>
            </a:xfrm>
            <a:prstGeom prst="rect">
              <a:avLst/>
            </a:prstGeom>
          </p:spPr>
        </p:pic>
        <p:sp>
          <p:nvSpPr>
            <p:cNvPr id="9" name="TextBox 9"/>
            <p:cNvSpPr txBox="1"/>
            <p:nvPr/>
          </p:nvSpPr>
          <p:spPr>
            <a:xfrm>
              <a:off x="6590661" y="7429500"/>
              <a:ext cx="5914783" cy="16002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l">
                <a:lnSpc>
                  <a:spcPct val="116199"/>
                </a:lnSpc>
              </a:pP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     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지도를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탐색하는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놀이에서의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배움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읽기</a:t>
              </a:r>
              <a:endParaRPr lang="en-US" altLang="ko-KR" sz="22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endParaRPr lang="ko-KR" sz="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[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자연탐구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일상에서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길이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,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무게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등의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속성을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비교한다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</a:t>
              </a:r>
            </a:p>
            <a:p>
              <a:pPr lvl="0" algn="l">
                <a:lnSpc>
                  <a:spcPct val="116199"/>
                </a:lnSpc>
              </a:pP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[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자연탐구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탐구과정에서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서로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다른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관심을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가진다</a:t>
              </a:r>
              <a:r>
                <a:rPr lang="en-US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59BE37D-C3FB-FD32-6DA9-CA47F29F9673}"/>
              </a:ext>
            </a:extLst>
          </p:cNvPr>
          <p:cNvGrpSpPr/>
          <p:nvPr/>
        </p:nvGrpSpPr>
        <p:grpSpPr>
          <a:xfrm>
            <a:off x="12531726" y="2311400"/>
            <a:ext cx="5270500" cy="6769100"/>
            <a:chOff x="12531726" y="2311400"/>
            <a:chExt cx="5270500" cy="6769100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95600" y="6134100"/>
              <a:ext cx="1879600" cy="2946400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3017500" y="2311400"/>
              <a:ext cx="4457700" cy="4368800"/>
            </a:xfrm>
            <a:prstGeom prst="rect">
              <a:avLst/>
            </a:prstGeom>
          </p:spPr>
        </p:pic>
        <p:sp>
          <p:nvSpPr>
            <p:cNvPr id="13" name="TextBox 13"/>
            <p:cNvSpPr txBox="1"/>
            <p:nvPr/>
          </p:nvSpPr>
          <p:spPr>
            <a:xfrm>
              <a:off x="12531726" y="3074579"/>
              <a:ext cx="5270500" cy="26670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116199"/>
                </a:lnSpc>
              </a:pPr>
              <a:r>
                <a:rPr lang="en-US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'</a:t>
              </a:r>
              <a:r>
                <a:rPr lang="ko-KR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네이버</a:t>
              </a:r>
              <a:r>
                <a:rPr lang="en-US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</a:t>
              </a:r>
              <a:r>
                <a:rPr lang="en-US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찾기</a:t>
              </a:r>
              <a:r>
                <a:rPr lang="en-US" sz="2700" b="0" i="0" u="none" strike="noStrike" dirty="0">
                  <a:solidFill>
                    <a:srgbClr val="3A4CA8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'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기능을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사용해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집에서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어린이집까지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오는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길과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소요시간에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대해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알</a:t>
              </a:r>
              <a:r>
                <a:rPr lang="ko-KR" alt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아봄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5E270FFB-4C78-0690-9977-85B763291D42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3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8B84F2DA-2A7F-D30F-DC77-AF975AC58129}"/>
              </a:ext>
            </a:extLst>
          </p:cNvPr>
          <p:cNvGrpSpPr/>
          <p:nvPr/>
        </p:nvGrpSpPr>
        <p:grpSpPr>
          <a:xfrm>
            <a:off x="228600" y="1765300"/>
            <a:ext cx="17830800" cy="8407400"/>
            <a:chOff x="457200" y="1677987"/>
            <a:chExt cx="17830800" cy="8407400"/>
          </a:xfrm>
        </p:grpSpPr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8CEFCBF-8F3D-9035-C3D9-E19EF0751C8B}"/>
                </a:ext>
              </a:extLst>
            </p:cNvPr>
            <p:cNvSpPr/>
            <p:nvPr/>
          </p:nvSpPr>
          <p:spPr>
            <a:xfrm>
              <a:off x="457200" y="1677987"/>
              <a:ext cx="17830800" cy="8407400"/>
            </a:xfrm>
            <a:prstGeom prst="rect">
              <a:avLst/>
            </a:prstGeom>
            <a:solidFill>
              <a:srgbClr val="FCEB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  <p:pic>
          <p:nvPicPr>
            <p:cNvPr id="17" name="Picture 4">
              <a:extLst>
                <a:ext uri="{FF2B5EF4-FFF2-40B4-BE49-F238E27FC236}">
                  <a16:creationId xmlns:a16="http://schemas.microsoft.com/office/drawing/2014/main" id="{9F7840AE-9DED-0658-5046-5DA722D9AA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39800" y="2617787"/>
              <a:ext cx="6604000" cy="5524500"/>
            </a:xfrm>
            <a:prstGeom prst="rect">
              <a:avLst/>
            </a:prstGeom>
          </p:spPr>
        </p:pic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21D2CA6C-1D14-F1A5-F518-271D6F7548A0}"/>
                </a:ext>
              </a:extLst>
            </p:cNvPr>
            <p:cNvGrpSpPr/>
            <p:nvPr/>
          </p:nvGrpSpPr>
          <p:grpSpPr>
            <a:xfrm>
              <a:off x="6985000" y="3214687"/>
              <a:ext cx="6489700" cy="4330700"/>
              <a:chOff x="6832600" y="3302000"/>
              <a:chExt cx="6489700" cy="4330700"/>
            </a:xfrm>
          </p:grpSpPr>
          <p:pic>
            <p:nvPicPr>
              <p:cNvPr id="20" name="Picture 11">
                <a:extLst>
                  <a:ext uri="{FF2B5EF4-FFF2-40B4-BE49-F238E27FC236}">
                    <a16:creationId xmlns:a16="http://schemas.microsoft.com/office/drawing/2014/main" id="{7717A263-0F72-CBD1-4D74-E0D20FEA50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alphaModFix amt="63000"/>
              </a:blip>
              <a:stretch>
                <a:fillRect/>
              </a:stretch>
            </p:blipFill>
            <p:spPr>
              <a:xfrm rot="120000">
                <a:off x="7607300" y="6769100"/>
                <a:ext cx="5702300" cy="863600"/>
              </a:xfrm>
              <a:prstGeom prst="rect">
                <a:avLst/>
              </a:prstGeom>
            </p:spPr>
          </p:pic>
          <p:sp>
            <p:nvSpPr>
              <p:cNvPr id="21" name="TextBox 12">
                <a:extLst>
                  <a:ext uri="{FF2B5EF4-FFF2-40B4-BE49-F238E27FC236}">
                    <a16:creationId xmlns:a16="http://schemas.microsoft.com/office/drawing/2014/main" id="{0C288BB4-B51E-02D7-2BF8-F38273E3312E}"/>
                  </a:ext>
                </a:extLst>
              </p:cNvPr>
              <p:cNvSpPr txBox="1"/>
              <p:nvPr/>
            </p:nvSpPr>
            <p:spPr>
              <a:xfrm rot="180000">
                <a:off x="7607300" y="6883400"/>
                <a:ext cx="5715000" cy="6223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빨간색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선이랑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주황색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선은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뭐예요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</a:t>
                </a:r>
              </a:p>
            </p:txBody>
          </p:sp>
          <p:pic>
            <p:nvPicPr>
              <p:cNvPr id="22" name="Picture 14">
                <a:extLst>
                  <a:ext uri="{FF2B5EF4-FFF2-40B4-BE49-F238E27FC236}">
                    <a16:creationId xmlns:a16="http://schemas.microsoft.com/office/drawing/2014/main" id="{95A53759-FDB5-9FFB-D326-B038363262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 amt="63000"/>
              </a:blip>
              <a:stretch>
                <a:fillRect/>
              </a:stretch>
            </p:blipFill>
            <p:spPr>
              <a:xfrm rot="300000">
                <a:off x="7721600" y="3302000"/>
                <a:ext cx="4368800" cy="977900"/>
              </a:xfrm>
              <a:prstGeom prst="rect">
                <a:avLst/>
              </a:prstGeom>
            </p:spPr>
          </p:pic>
          <p:sp>
            <p:nvSpPr>
              <p:cNvPr id="23" name="TextBox 15">
                <a:extLst>
                  <a:ext uri="{FF2B5EF4-FFF2-40B4-BE49-F238E27FC236}">
                    <a16:creationId xmlns:a16="http://schemas.microsoft.com/office/drawing/2014/main" id="{72DEAF87-26EB-004E-BA90-FA1DD3E7C43F}"/>
                  </a:ext>
                </a:extLst>
              </p:cNvPr>
              <p:cNvSpPr txBox="1"/>
              <p:nvPr/>
            </p:nvSpPr>
            <p:spPr>
              <a:xfrm rot="300000">
                <a:off x="6832600" y="3492500"/>
                <a:ext cx="5930900" cy="6223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altLang="en-US" sz="30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지도에 보석 모양은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뭐지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</a:t>
                </a:r>
              </a:p>
            </p:txBody>
          </p:sp>
          <p:pic>
            <p:nvPicPr>
              <p:cNvPr id="24" name="Picture 17">
                <a:extLst>
                  <a:ext uri="{FF2B5EF4-FFF2-40B4-BE49-F238E27FC236}">
                    <a16:creationId xmlns:a16="http://schemas.microsoft.com/office/drawing/2014/main" id="{0B9BFB0D-B93B-5BA4-C8B6-DFED6A4173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alphaModFix amt="63000"/>
              </a:blip>
              <a:stretch>
                <a:fillRect/>
              </a:stretch>
            </p:blipFill>
            <p:spPr>
              <a:xfrm rot="-420000">
                <a:off x="9461500" y="5105400"/>
                <a:ext cx="3022600" cy="749300"/>
              </a:xfrm>
              <a:prstGeom prst="rect">
                <a:avLst/>
              </a:prstGeom>
            </p:spPr>
          </p:pic>
          <p:sp>
            <p:nvSpPr>
              <p:cNvPr id="25" name="TextBox 18">
                <a:extLst>
                  <a:ext uri="{FF2B5EF4-FFF2-40B4-BE49-F238E27FC236}">
                    <a16:creationId xmlns:a16="http://schemas.microsoft.com/office/drawing/2014/main" id="{8984942D-5B7A-3178-AD22-AE229C1B0618}"/>
                  </a:ext>
                </a:extLst>
              </p:cNvPr>
              <p:cNvSpPr txBox="1"/>
              <p:nvPr/>
            </p:nvSpPr>
            <p:spPr>
              <a:xfrm rot="-420000">
                <a:off x="9423400" y="5168900"/>
                <a:ext cx="2971800" cy="6223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3000" b="0" i="0" u="none" strike="noStrike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네모</a:t>
                </a:r>
                <a:r>
                  <a:rPr lang="en-US" sz="3000" b="0" i="0" u="none" strike="noStrike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모양</a:t>
                </a:r>
                <a:r>
                  <a:rPr lang="en-US" sz="3000" b="0" i="0" u="none" strike="noStrike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같아</a:t>
                </a:r>
                <a:r>
                  <a:rPr lang="en-US" sz="3000" b="0" i="0" u="none" strike="noStrike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!</a:t>
                </a:r>
              </a:p>
            </p:txBody>
          </p:sp>
        </p:grp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2453A01F-7174-B728-85DB-A72067476467}"/>
              </a:ext>
            </a:extLst>
          </p:cNvPr>
          <p:cNvGrpSpPr/>
          <p:nvPr/>
        </p:nvGrpSpPr>
        <p:grpSpPr>
          <a:xfrm>
            <a:off x="12291199" y="2032000"/>
            <a:ext cx="5270500" cy="7048500"/>
            <a:chOff x="12367399" y="2032000"/>
            <a:chExt cx="5270500" cy="7048500"/>
          </a:xfrm>
        </p:grpSpPr>
        <p:pic>
          <p:nvPicPr>
            <p:cNvPr id="26" name="Picture 7">
              <a:extLst>
                <a:ext uri="{FF2B5EF4-FFF2-40B4-BE49-F238E27FC236}">
                  <a16:creationId xmlns:a16="http://schemas.microsoft.com/office/drawing/2014/main" id="{84B70D01-3C33-1E0D-37C0-4DB14C1A7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95600" y="6134100"/>
              <a:ext cx="1879600" cy="2946400"/>
            </a:xfrm>
            <a:prstGeom prst="rect">
              <a:avLst/>
            </a:prstGeom>
          </p:spPr>
        </p:pic>
        <p:pic>
          <p:nvPicPr>
            <p:cNvPr id="27" name="Picture 8">
              <a:extLst>
                <a:ext uri="{FF2B5EF4-FFF2-40B4-BE49-F238E27FC236}">
                  <a16:creationId xmlns:a16="http://schemas.microsoft.com/office/drawing/2014/main" id="{A0C9D9DA-C132-B1E5-77A1-2F10929688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2738100" y="2032000"/>
              <a:ext cx="4749800" cy="4648200"/>
            </a:xfrm>
            <a:prstGeom prst="rect">
              <a:avLst/>
            </a:prstGeom>
          </p:spPr>
        </p:pic>
        <p:sp>
          <p:nvSpPr>
            <p:cNvPr id="28" name="TextBox 9">
              <a:extLst>
                <a:ext uri="{FF2B5EF4-FFF2-40B4-BE49-F238E27FC236}">
                  <a16:creationId xmlns:a16="http://schemas.microsoft.com/office/drawing/2014/main" id="{5233C867-DAE9-A959-69DD-D8EBC13FBBAD}"/>
                </a:ext>
              </a:extLst>
            </p:cNvPr>
            <p:cNvSpPr txBox="1"/>
            <p:nvPr/>
          </p:nvSpPr>
          <p:spPr>
            <a:xfrm>
              <a:off x="12367399" y="2743608"/>
              <a:ext cx="5270500" cy="32004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116199"/>
                </a:lnSpc>
              </a:pPr>
              <a:r>
                <a:rPr lang="en-US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[</a:t>
              </a:r>
              <a:r>
                <a:rPr lang="ko-KR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학습공동체</a:t>
              </a:r>
              <a:r>
                <a:rPr lang="en-US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협의</a:t>
              </a:r>
              <a:r>
                <a:rPr lang="en-US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내용</a:t>
              </a:r>
              <a:r>
                <a:rPr lang="en-US" sz="2700" b="0" i="0" u="none" strike="noStrike" dirty="0">
                  <a:solidFill>
                    <a:srgbClr val="FC523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유아들에게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다양한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길에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대한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지식을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 err="1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확장시키기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위해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 </a:t>
              </a:r>
            </a:p>
            <a:p>
              <a:pPr lvl="0" algn="ctr">
                <a:lnSpc>
                  <a:spcPct val="116199"/>
                </a:lnSpc>
              </a:pP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[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두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가지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], [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두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갈래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</a:t>
              </a:r>
            </a:p>
            <a:p>
              <a:pPr lvl="0" algn="ctr">
                <a:lnSpc>
                  <a:spcPct val="116199"/>
                </a:lnSpc>
              </a:pP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동화책</a:t>
              </a:r>
              <a:r>
                <a:rPr lang="en-US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지원</a:t>
              </a:r>
              <a:endParaRPr lang="en-US" sz="27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</p:grp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100" y="1957125"/>
            <a:ext cx="5638800" cy="57359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8400" y="1957125"/>
            <a:ext cx="5854700" cy="57359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2317151" y="2009775"/>
            <a:ext cx="5718698" cy="56261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2857500" y="596900"/>
            <a:ext cx="117729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어떤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길을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지나서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올까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14600" y="7682174"/>
            <a:ext cx="3136900" cy="927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내리막길</a:t>
            </a:r>
            <a:r>
              <a:rPr lang="en-US" sz="4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077200" y="8101274"/>
            <a:ext cx="3136900" cy="927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오르막길</a:t>
            </a: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80000" y="9002974"/>
            <a:ext cx="3136900" cy="927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좁은</a:t>
            </a: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골목</a:t>
            </a: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293600" y="8609274"/>
            <a:ext cx="3136900" cy="927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자동차도로</a:t>
            </a:r>
            <a:r>
              <a:rPr lang="en-US" sz="4500" b="0" i="0" u="none" strike="noStrike" spc="-10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0B809504-7095-127F-A954-6109A5B519ED}"/>
              </a:ext>
            </a:extLst>
          </p:cNvPr>
          <p:cNvGrpSpPr/>
          <p:nvPr/>
        </p:nvGrpSpPr>
        <p:grpSpPr>
          <a:xfrm>
            <a:off x="12700" y="1774825"/>
            <a:ext cx="17983200" cy="8255000"/>
            <a:chOff x="152400" y="1765300"/>
            <a:chExt cx="17983200" cy="8255000"/>
          </a:xfrm>
        </p:grpSpPr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D2FD2F79-CF2B-DD1E-AF9E-EA4F2CD11789}"/>
                </a:ext>
              </a:extLst>
            </p:cNvPr>
            <p:cNvSpPr/>
            <p:nvPr/>
          </p:nvSpPr>
          <p:spPr>
            <a:xfrm>
              <a:off x="152400" y="1765300"/>
              <a:ext cx="17983200" cy="8255000"/>
            </a:xfrm>
            <a:prstGeom prst="rect">
              <a:avLst/>
            </a:prstGeom>
            <a:solidFill>
              <a:srgbClr val="FCEB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D8BDE734-7586-70C4-2BA9-9E50DF301830}"/>
                </a:ext>
              </a:extLst>
            </p:cNvPr>
            <p:cNvGrpSpPr/>
            <p:nvPr/>
          </p:nvGrpSpPr>
          <p:grpSpPr>
            <a:xfrm>
              <a:off x="1270000" y="2120900"/>
              <a:ext cx="8763000" cy="1473200"/>
              <a:chOff x="1270000" y="2120900"/>
              <a:chExt cx="8763000" cy="1473200"/>
            </a:xfrm>
          </p:grpSpPr>
          <p:pic>
            <p:nvPicPr>
              <p:cNvPr id="24" name="Picture 5">
                <a:extLst>
                  <a:ext uri="{FF2B5EF4-FFF2-40B4-BE49-F238E27FC236}">
                    <a16:creationId xmlns:a16="http://schemas.microsoft.com/office/drawing/2014/main" id="{9780469E-658A-A46A-DCED-9FAFA1D45F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270000" y="2120900"/>
                <a:ext cx="8763000" cy="1473200"/>
              </a:xfrm>
              <a:prstGeom prst="rect">
                <a:avLst/>
              </a:prstGeom>
            </p:spPr>
          </p:pic>
          <p:sp>
            <p:nvSpPr>
              <p:cNvPr id="25" name="TextBox 6">
                <a:extLst>
                  <a:ext uri="{FF2B5EF4-FFF2-40B4-BE49-F238E27FC236}">
                    <a16:creationId xmlns:a16="http://schemas.microsoft.com/office/drawing/2014/main" id="{DC23C1F1-69BA-E587-6781-FEE4E8FBCBA6}"/>
                  </a:ext>
                </a:extLst>
              </p:cNvPr>
              <p:cNvSpPr txBox="1"/>
              <p:nvPr/>
            </p:nvSpPr>
            <p:spPr>
              <a:xfrm>
                <a:off x="1943100" y="2374900"/>
                <a:ext cx="7442200" cy="9271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"</a:t>
                </a:r>
                <a:r>
                  <a:rPr lang="ko-KR" sz="4500" b="0" i="0" u="none" strike="noStrike" spc="-100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오조봇</a:t>
                </a:r>
                <a:r>
                  <a:rPr lang="en-US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500" b="0" i="0" u="none" strike="noStrike" spc="-100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지도랑</a:t>
                </a:r>
                <a:r>
                  <a:rPr lang="en-US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비슷하지</a:t>
                </a:r>
                <a:r>
                  <a:rPr lang="en-US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않아</a:t>
                </a:r>
                <a:r>
                  <a:rPr lang="en-US" sz="4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?"</a:t>
                </a:r>
              </a:p>
            </p:txBody>
          </p:sp>
        </p:grpSp>
        <p:pic>
          <p:nvPicPr>
            <p:cNvPr id="16" name="Picture 7">
              <a:extLst>
                <a:ext uri="{FF2B5EF4-FFF2-40B4-BE49-F238E27FC236}">
                  <a16:creationId xmlns:a16="http://schemas.microsoft.com/office/drawing/2014/main" id="{3D4FCDAF-81E7-C247-0E67-0F614F092B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10783" y="3671269"/>
              <a:ext cx="9952417" cy="6324600"/>
            </a:xfrm>
            <a:prstGeom prst="rect">
              <a:avLst/>
            </a:prstGeom>
          </p:spPr>
        </p:pic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0B008715-077F-AB36-9F29-C0063AAACD6C}"/>
                </a:ext>
              </a:extLst>
            </p:cNvPr>
            <p:cNvGrpSpPr/>
            <p:nvPr/>
          </p:nvGrpSpPr>
          <p:grpSpPr>
            <a:xfrm>
              <a:off x="10700600" y="3949700"/>
              <a:ext cx="6627698" cy="4584700"/>
              <a:chOff x="10700600" y="3949700"/>
              <a:chExt cx="6627698" cy="4584700"/>
            </a:xfrm>
          </p:grpSpPr>
          <p:pic>
            <p:nvPicPr>
              <p:cNvPr id="18" name="Picture 9">
                <a:extLst>
                  <a:ext uri="{FF2B5EF4-FFF2-40B4-BE49-F238E27FC236}">
                    <a16:creationId xmlns:a16="http://schemas.microsoft.com/office/drawing/2014/main" id="{B311730F-8902-6338-1112-DA54C6C60D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alphaModFix amt="63000"/>
              </a:blip>
              <a:stretch>
                <a:fillRect/>
              </a:stretch>
            </p:blipFill>
            <p:spPr>
              <a:xfrm rot="120000">
                <a:off x="10845800" y="3949700"/>
                <a:ext cx="5702300" cy="863600"/>
              </a:xfrm>
              <a:prstGeom prst="rect">
                <a:avLst/>
              </a:prstGeom>
            </p:spPr>
          </p:pic>
          <p:sp>
            <p:nvSpPr>
              <p:cNvPr id="19" name="TextBox 10">
                <a:extLst>
                  <a:ext uri="{FF2B5EF4-FFF2-40B4-BE49-F238E27FC236}">
                    <a16:creationId xmlns:a16="http://schemas.microsoft.com/office/drawing/2014/main" id="{9C0AAE70-1129-D2C4-7BE1-00710034B148}"/>
                  </a:ext>
                </a:extLst>
              </p:cNvPr>
              <p:cNvSpPr txBox="1"/>
              <p:nvPr/>
            </p:nvSpPr>
            <p:spPr>
              <a:xfrm rot="180000">
                <a:off x="10833100" y="4013200"/>
                <a:ext cx="5727700" cy="7112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3000" b="0" i="0" u="none" strike="noStrike" spc="-100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오조봇이</a:t>
                </a:r>
                <a:r>
                  <a:rPr lang="en-US" sz="3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우리</a:t>
                </a:r>
                <a:r>
                  <a:rPr lang="en-US" sz="3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자동차야</a:t>
                </a:r>
                <a:r>
                  <a:rPr lang="en-US" sz="3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!</a:t>
                </a:r>
              </a:p>
            </p:txBody>
          </p:sp>
          <p:pic>
            <p:nvPicPr>
              <p:cNvPr id="20" name="Picture 12">
                <a:extLst>
                  <a:ext uri="{FF2B5EF4-FFF2-40B4-BE49-F238E27FC236}">
                    <a16:creationId xmlns:a16="http://schemas.microsoft.com/office/drawing/2014/main" id="{0100BE78-E015-9FCC-A5D9-F5585383FB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alphaModFix amt="63000"/>
              </a:blip>
              <a:stretch>
                <a:fillRect/>
              </a:stretch>
            </p:blipFill>
            <p:spPr>
              <a:xfrm rot="21240000">
                <a:off x="10700600" y="5659332"/>
                <a:ext cx="6627698" cy="977900"/>
              </a:xfrm>
              <a:prstGeom prst="rect">
                <a:avLst/>
              </a:prstGeom>
            </p:spPr>
          </p:pic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BAE35D88-5429-40A7-6290-EB64D0696F54}"/>
                  </a:ext>
                </a:extLst>
              </p:cNvPr>
              <p:cNvSpPr txBox="1"/>
              <p:nvPr/>
            </p:nvSpPr>
            <p:spPr>
              <a:xfrm rot="-360000">
                <a:off x="10706100" y="5778500"/>
                <a:ext cx="6616700" cy="7112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우리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집으로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돌아갈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때는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어떻게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하지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</a:t>
                </a:r>
              </a:p>
            </p:txBody>
          </p:sp>
          <p:pic>
            <p:nvPicPr>
              <p:cNvPr id="22" name="Picture 15">
                <a:extLst>
                  <a:ext uri="{FF2B5EF4-FFF2-40B4-BE49-F238E27FC236}">
                    <a16:creationId xmlns:a16="http://schemas.microsoft.com/office/drawing/2014/main" id="{DBB7ED2E-13CE-DC6D-3432-701FFBE4A3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 amt="63000"/>
              </a:blip>
              <a:stretch>
                <a:fillRect/>
              </a:stretch>
            </p:blipFill>
            <p:spPr>
              <a:xfrm rot="240000">
                <a:off x="11645900" y="7645400"/>
                <a:ext cx="5207000" cy="889000"/>
              </a:xfrm>
              <a:prstGeom prst="rect">
                <a:avLst/>
              </a:prstGeom>
            </p:spPr>
          </p:pic>
          <p:sp>
            <p:nvSpPr>
              <p:cNvPr id="23" name="TextBox 16">
                <a:extLst>
                  <a:ext uri="{FF2B5EF4-FFF2-40B4-BE49-F238E27FC236}">
                    <a16:creationId xmlns:a16="http://schemas.microsoft.com/office/drawing/2014/main" id="{0574E28C-F29A-301C-F911-72FD9AF278D7}"/>
                  </a:ext>
                </a:extLst>
              </p:cNvPr>
              <p:cNvSpPr txBox="1"/>
              <p:nvPr/>
            </p:nvSpPr>
            <p:spPr>
              <a:xfrm rot="240000">
                <a:off x="12179300" y="7721600"/>
                <a:ext cx="4292600" cy="7112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오조봇을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거꾸로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돌려보자</a:t>
                </a:r>
                <a:r>
                  <a:rPr lang="en-US" sz="3000" b="0" i="0" u="none" strike="noStrike" spc="-10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!</a:t>
                </a:r>
              </a:p>
            </p:txBody>
          </p:sp>
        </p:grp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F340050-E2A9-753E-8AC8-CC1937CE02E4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4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800" y="1993900"/>
            <a:ext cx="5228996" cy="69772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334" y="1993900"/>
            <a:ext cx="5228996" cy="697724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857500" y="596900"/>
            <a:ext cx="113538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어린이집</a:t>
            </a:r>
            <a:r>
              <a:rPr lang="en-US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주변의</a:t>
            </a:r>
            <a:r>
              <a:rPr lang="en-US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다양한</a:t>
            </a:r>
            <a:r>
              <a:rPr lang="en-US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DF3DAD2B-2E55-5902-DBD8-17D56034BB4E}"/>
              </a:ext>
            </a:extLst>
          </p:cNvPr>
          <p:cNvGrpSpPr/>
          <p:nvPr/>
        </p:nvGrpSpPr>
        <p:grpSpPr>
          <a:xfrm>
            <a:off x="11149770" y="2387845"/>
            <a:ext cx="6396698" cy="1360072"/>
            <a:chOff x="10684993" y="3017227"/>
            <a:chExt cx="6396698" cy="1360072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>
              <a:alphaModFix amt="63000"/>
            </a:blip>
            <a:stretch>
              <a:fillRect/>
            </a:stretch>
          </p:blipFill>
          <p:spPr>
            <a:xfrm rot="21360000">
              <a:off x="10762101" y="3017227"/>
              <a:ext cx="6319590" cy="1289233"/>
            </a:xfrm>
            <a:prstGeom prst="rect">
              <a:avLst/>
            </a:prstGeom>
          </p:spPr>
        </p:pic>
        <p:sp>
          <p:nvSpPr>
            <p:cNvPr id="9" name="TextBox 9"/>
            <p:cNvSpPr txBox="1"/>
            <p:nvPr/>
          </p:nvSpPr>
          <p:spPr>
            <a:xfrm rot="-240000">
              <a:off x="10684993" y="3056499"/>
              <a:ext cx="6352041" cy="13208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"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산책길에도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동그란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길이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있잖아요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!"</a:t>
              </a:r>
            </a:p>
            <a:p>
              <a:pPr lvl="0" algn="ctr">
                <a:lnSpc>
                  <a:spcPct val="99600"/>
                </a:lnSpc>
              </a:pP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"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도로에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동그란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길을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뭐라고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했더라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?"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CAD11B80-C14E-7CE6-3213-F4335DF952C2}"/>
              </a:ext>
            </a:extLst>
          </p:cNvPr>
          <p:cNvGrpSpPr/>
          <p:nvPr/>
        </p:nvGrpSpPr>
        <p:grpSpPr>
          <a:xfrm>
            <a:off x="11464247" y="4383767"/>
            <a:ext cx="6395457" cy="2540000"/>
            <a:chOff x="11022953" y="6033792"/>
            <a:chExt cx="6395457" cy="2540000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>
              <a:alphaModFix amt="63000"/>
            </a:blip>
            <a:stretch>
              <a:fillRect/>
            </a:stretch>
          </p:blipFill>
          <p:spPr>
            <a:xfrm rot="240000">
              <a:off x="11242325" y="6193316"/>
              <a:ext cx="6016726" cy="2186320"/>
            </a:xfrm>
            <a:prstGeom prst="rect">
              <a:avLst/>
            </a:prstGeom>
          </p:spPr>
        </p:pic>
        <p:sp>
          <p:nvSpPr>
            <p:cNvPr id="12" name="TextBox 12"/>
            <p:cNvSpPr txBox="1"/>
            <p:nvPr/>
          </p:nvSpPr>
          <p:spPr>
            <a:xfrm rot="240000">
              <a:off x="11022953" y="6033792"/>
              <a:ext cx="6395457" cy="25400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"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근데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집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앞에도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횡단보도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있어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."</a:t>
              </a:r>
            </a:p>
            <a:p>
              <a:pPr lvl="0" algn="ctr">
                <a:lnSpc>
                  <a:spcPct val="99600"/>
                </a:lnSpc>
              </a:pP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"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집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옆에는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바다괴물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놀이터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있는데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, </a:t>
              </a:r>
            </a:p>
            <a:p>
              <a:pPr lvl="0" algn="ctr">
                <a:lnSpc>
                  <a:spcPct val="99600"/>
                </a:lnSpc>
              </a:pP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진짜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가까워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!"</a:t>
              </a:r>
            </a:p>
            <a:p>
              <a:pPr lvl="0" algn="ctr">
                <a:lnSpc>
                  <a:spcPct val="99600"/>
                </a:lnSpc>
              </a:pP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"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집에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700" b="0" i="0" u="none" strike="noStrike" spc="-100" dirty="0" err="1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놀러와</a:t>
              </a:r>
              <a:r>
                <a:rPr lang="en-US" sz="27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!"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D95CF7FB-FDFB-5423-AF78-54CD76909D85}"/>
              </a:ext>
            </a:extLst>
          </p:cNvPr>
          <p:cNvGrpSpPr/>
          <p:nvPr/>
        </p:nvGrpSpPr>
        <p:grpSpPr>
          <a:xfrm>
            <a:off x="10943547" y="7721608"/>
            <a:ext cx="8748931" cy="1676400"/>
            <a:chOff x="850900" y="8128000"/>
            <a:chExt cx="8748931" cy="1676400"/>
          </a:xfrm>
        </p:grpSpPr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50900" y="8128000"/>
              <a:ext cx="520700" cy="546100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1065431" y="8204200"/>
              <a:ext cx="8534400" cy="16002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l">
                <a:lnSpc>
                  <a:spcPct val="116199"/>
                </a:lnSpc>
              </a:pP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   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우리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주변의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다양한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길을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찾아보며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시작된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 err="1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배움읽기</a:t>
              </a:r>
              <a:endParaRPr lang="en-US" altLang="ko-KR" sz="21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endParaRPr lang="ko-KR" sz="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  <a:p>
              <a:pPr lvl="0" algn="l">
                <a:lnSpc>
                  <a:spcPct val="116199"/>
                </a:lnSpc>
              </a:pP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[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자연탐구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주변세계와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자연에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대해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지속적으로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호기심을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가진다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</a:t>
              </a:r>
            </a:p>
            <a:p>
              <a:pPr lvl="0" algn="l">
                <a:lnSpc>
                  <a:spcPct val="116199"/>
                </a:lnSpc>
              </a:pP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[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사회관계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]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내가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살고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있는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곳에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대해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궁금한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것을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알아본다</a:t>
              </a:r>
              <a:r>
                <a:rPr lang="en-US" sz="21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2336A591-B86B-B48C-3C97-3CCF3A82E9A6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5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668C6FD4-10EA-6ACD-F046-E19D2E166929}"/>
              </a:ext>
            </a:extLst>
          </p:cNvPr>
          <p:cNvGrpSpPr/>
          <p:nvPr/>
        </p:nvGrpSpPr>
        <p:grpSpPr>
          <a:xfrm>
            <a:off x="0" y="596900"/>
            <a:ext cx="18135600" cy="9702860"/>
            <a:chOff x="0" y="620491"/>
            <a:chExt cx="18135600" cy="9702860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D1648D54-C7C5-B0BC-E852-7EEEC40F7C8D}"/>
                </a:ext>
              </a:extLst>
            </p:cNvPr>
            <p:cNvSpPr/>
            <p:nvPr/>
          </p:nvSpPr>
          <p:spPr>
            <a:xfrm>
              <a:off x="127000" y="1801651"/>
              <a:ext cx="18008600" cy="8521700"/>
            </a:xfrm>
            <a:prstGeom prst="rect">
              <a:avLst/>
            </a:prstGeom>
            <a:solidFill>
              <a:srgbClr val="FCEB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5525116F-6357-A525-E92F-1AB0F1576A3F}"/>
                </a:ext>
              </a:extLst>
            </p:cNvPr>
            <p:cNvGrpSpPr/>
            <p:nvPr/>
          </p:nvGrpSpPr>
          <p:grpSpPr>
            <a:xfrm>
              <a:off x="0" y="620491"/>
              <a:ext cx="18121312" cy="9637920"/>
              <a:chOff x="0" y="620491"/>
              <a:chExt cx="18121312" cy="9637920"/>
            </a:xfrm>
          </p:grpSpPr>
          <p:pic>
            <p:nvPicPr>
              <p:cNvPr id="19" name="Picture 9">
                <a:extLst>
                  <a:ext uri="{FF2B5EF4-FFF2-40B4-BE49-F238E27FC236}">
                    <a16:creationId xmlns:a16="http://schemas.microsoft.com/office/drawing/2014/main" id="{B70E34D3-DE99-0AD5-B315-4428E6F716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46100" y="6881651"/>
                <a:ext cx="1879600" cy="2946400"/>
              </a:xfrm>
              <a:prstGeom prst="rect">
                <a:avLst/>
              </a:prstGeom>
            </p:spPr>
          </p:pic>
          <p:sp>
            <p:nvSpPr>
              <p:cNvPr id="21" name="TextBox 11">
                <a:extLst>
                  <a:ext uri="{FF2B5EF4-FFF2-40B4-BE49-F238E27FC236}">
                    <a16:creationId xmlns:a16="http://schemas.microsoft.com/office/drawing/2014/main" id="{75FF8FBB-7E04-45E6-5B5F-DCD008C5B19D}"/>
                  </a:ext>
                </a:extLst>
              </p:cNvPr>
              <p:cNvSpPr txBox="1"/>
              <p:nvPr/>
            </p:nvSpPr>
            <p:spPr>
              <a:xfrm>
                <a:off x="0" y="4125751"/>
                <a:ext cx="4792494" cy="2133600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가정연계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활동지를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배부하고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,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활동진행사진을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키즈노트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알림장으로</a:t>
                </a:r>
                <a:endParaRPr lang="ko-KR" sz="2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  <a:p>
                <a:pPr lvl="0" algn="ctr">
                  <a:lnSpc>
                    <a:spcPct val="116199"/>
                  </a:lnSpc>
                </a:pPr>
                <a:r>
                  <a:rPr lang="ko-KR" alt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공유함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</p:txBody>
          </p:sp>
          <p:sp>
            <p:nvSpPr>
              <p:cNvPr id="33" name="TextBox 6">
                <a:extLst>
                  <a:ext uri="{FF2B5EF4-FFF2-40B4-BE49-F238E27FC236}">
                    <a16:creationId xmlns:a16="http://schemas.microsoft.com/office/drawing/2014/main" id="{5A6B17F0-2E14-0FD7-057F-1B63A046AC62}"/>
                  </a:ext>
                </a:extLst>
              </p:cNvPr>
              <p:cNvSpPr txBox="1"/>
              <p:nvPr/>
            </p:nvSpPr>
            <p:spPr>
              <a:xfrm>
                <a:off x="13739763" y="620491"/>
                <a:ext cx="3500768" cy="1066800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l">
                  <a:lnSpc>
                    <a:spcPct val="116199"/>
                  </a:lnSpc>
                </a:pPr>
                <a:r>
                  <a:rPr lang="en-US" altLang="ko-KR" sz="5000" b="0" i="0" u="none" strike="noStrike" dirty="0">
                    <a:solidFill>
                      <a:srgbClr val="FF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(</a:t>
                </a:r>
                <a:r>
                  <a:rPr lang="ko-KR" altLang="en-US" sz="5000" b="0" i="0" u="none" strike="noStrike" dirty="0">
                    <a:solidFill>
                      <a:srgbClr val="FF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가정연계</a:t>
                </a:r>
                <a:r>
                  <a:rPr lang="en-US" altLang="ko-KR" sz="5000" b="0" i="0" u="none" strike="noStrike" dirty="0">
                    <a:solidFill>
                      <a:srgbClr val="FF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)</a:t>
                </a:r>
                <a:endParaRPr lang="ko-KR" sz="5000" b="0" i="0" u="none" strike="noStrike" dirty="0">
                  <a:solidFill>
                    <a:srgbClr val="FF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</p:txBody>
          </p: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316AA11E-C15F-FFC2-D593-FF5445CE7C6B}"/>
                  </a:ext>
                </a:extLst>
              </p:cNvPr>
              <p:cNvGrpSpPr/>
              <p:nvPr/>
            </p:nvGrpSpPr>
            <p:grpSpPr>
              <a:xfrm>
                <a:off x="4551720" y="1826122"/>
                <a:ext cx="13569592" cy="8432289"/>
                <a:chOff x="4424720" y="1797547"/>
                <a:chExt cx="13569592" cy="8432289"/>
              </a:xfrm>
            </p:grpSpPr>
            <p:pic>
              <p:nvPicPr>
                <p:cNvPr id="23" name="Picture 4">
                  <a:extLst>
                    <a:ext uri="{FF2B5EF4-FFF2-40B4-BE49-F238E27FC236}">
                      <a16:creationId xmlns:a16="http://schemas.microsoft.com/office/drawing/2014/main" id="{28BB0C2A-E866-02E7-7BA0-3FF96B6EB1B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3073419" y="1822948"/>
                  <a:ext cx="4920893" cy="5110680"/>
                </a:xfrm>
                <a:prstGeom prst="rect">
                  <a:avLst/>
                </a:prstGeom>
              </p:spPr>
            </p:pic>
            <p:pic>
              <p:nvPicPr>
                <p:cNvPr id="24" name="Picture 5">
                  <a:extLst>
                    <a:ext uri="{FF2B5EF4-FFF2-40B4-BE49-F238E27FC236}">
                      <a16:creationId xmlns:a16="http://schemas.microsoft.com/office/drawing/2014/main" id="{9193773D-789C-4670-6864-14DB21339DF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8196619" y="1797547"/>
                  <a:ext cx="4771775" cy="5110679"/>
                </a:xfrm>
                <a:prstGeom prst="rect">
                  <a:avLst/>
                </a:prstGeom>
              </p:spPr>
            </p:pic>
            <p:pic>
              <p:nvPicPr>
                <p:cNvPr id="25" name="Picture 6">
                  <a:extLst>
                    <a:ext uri="{FF2B5EF4-FFF2-40B4-BE49-F238E27FC236}">
                      <a16:creationId xmlns:a16="http://schemas.microsoft.com/office/drawing/2014/main" id="{3EC81290-409E-70C3-9439-9A3A7B4B47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424720" y="1822948"/>
                  <a:ext cx="3619500" cy="5110680"/>
                </a:xfrm>
                <a:prstGeom prst="rect">
                  <a:avLst/>
                </a:prstGeom>
              </p:spPr>
            </p:pic>
            <p:pic>
              <p:nvPicPr>
                <p:cNvPr id="26" name="Picture 13">
                  <a:extLst>
                    <a:ext uri="{FF2B5EF4-FFF2-40B4-BE49-F238E27FC236}">
                      <a16:creationId xmlns:a16="http://schemas.microsoft.com/office/drawing/2014/main" id="{BDFED814-76D0-E77A-0C20-B9417A23C7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511800" y="7105636"/>
                  <a:ext cx="11684000" cy="2977390"/>
                </a:xfrm>
                <a:prstGeom prst="rect">
                  <a:avLst/>
                </a:prstGeom>
              </p:spPr>
            </p:pic>
            <p:sp>
              <p:nvSpPr>
                <p:cNvPr id="27" name="TextBox 14">
                  <a:extLst>
                    <a:ext uri="{FF2B5EF4-FFF2-40B4-BE49-F238E27FC236}">
                      <a16:creationId xmlns:a16="http://schemas.microsoft.com/office/drawing/2014/main" id="{F73E1F3C-22AF-0D4C-E1A5-C6A2F21E8938}"/>
                    </a:ext>
                  </a:extLst>
                </p:cNvPr>
                <p:cNvSpPr txBox="1"/>
                <p:nvPr/>
              </p:nvSpPr>
              <p:spPr>
                <a:xfrm>
                  <a:off x="9659420" y="7226302"/>
                  <a:ext cx="3886200" cy="622300"/>
                </a:xfrm>
                <a:prstGeom prst="rect">
                  <a:avLst/>
                </a:prstGeom>
              </p:spPr>
              <p:txBody>
                <a:bodyPr lIns="0" tIns="0" rIns="0" bIns="0" rtlCol="0" anchor="t"/>
                <a:lstStyle/>
                <a:p>
                  <a:pPr lvl="0" algn="l">
                    <a:lnSpc>
                      <a:spcPct val="116199"/>
                    </a:lnSpc>
                  </a:pPr>
                  <a:r>
                    <a:rPr lang="ko-KR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활동</a:t>
                  </a:r>
                  <a:r>
                    <a:rPr lang="en-US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후</a:t>
                  </a:r>
                  <a:r>
                    <a:rPr lang="en-US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부모님의</a:t>
                  </a:r>
                  <a:r>
                    <a:rPr lang="en-US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3000" b="0" i="0" u="none" strike="noStrike" dirty="0">
                      <a:solidFill>
                        <a:srgbClr val="FFFFFF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반응</a:t>
                  </a:r>
                </a:p>
              </p:txBody>
            </p:sp>
            <p:sp>
              <p:nvSpPr>
                <p:cNvPr id="28" name="TextBox 15">
                  <a:extLst>
                    <a:ext uri="{FF2B5EF4-FFF2-40B4-BE49-F238E27FC236}">
                      <a16:creationId xmlns:a16="http://schemas.microsoft.com/office/drawing/2014/main" id="{D02AFF17-5379-CA11-6D39-59D23643A52A}"/>
                    </a:ext>
                  </a:extLst>
                </p:cNvPr>
                <p:cNvSpPr txBox="1"/>
                <p:nvPr/>
              </p:nvSpPr>
              <p:spPr>
                <a:xfrm>
                  <a:off x="5753099" y="8096236"/>
                  <a:ext cx="11797851" cy="2133600"/>
                </a:xfrm>
                <a:prstGeom prst="rect">
                  <a:avLst/>
                </a:prstGeom>
              </p:spPr>
              <p:txBody>
                <a:bodyPr lIns="0" tIns="0" rIns="0" bIns="0" rtlCol="0" anchor="t"/>
                <a:lstStyle/>
                <a:p>
                  <a:pPr lvl="0" algn="l">
                    <a:lnSpc>
                      <a:spcPct val="116199"/>
                    </a:lnSpc>
                  </a:pP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▶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김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**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부모님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: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우리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집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주변을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아이와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함께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자주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다녔지만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,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무엇이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어디에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있는지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자세히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살피지는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 </a:t>
                  </a:r>
                </a:p>
                <a:p>
                  <a:pPr lvl="0" algn="l">
                    <a:lnSpc>
                      <a:spcPct val="116199"/>
                    </a:lnSpc>
                  </a:pP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                       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않았던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것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같아요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.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재미있는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경험이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되었어요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.</a:t>
                  </a:r>
                </a:p>
                <a:p>
                  <a:pPr lvl="0" algn="l">
                    <a:lnSpc>
                      <a:spcPct val="116199"/>
                    </a:lnSpc>
                  </a:pP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▶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한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**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부모님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: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아이와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함께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걸으며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어린이집에서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놀이했던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일도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이야기</a:t>
                  </a:r>
                  <a:r>
                    <a:rPr lang="en-US" alt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나누며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갔어요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.</a:t>
                  </a:r>
                </a:p>
                <a:p>
                  <a:pPr lvl="0" algn="l">
                    <a:lnSpc>
                      <a:spcPct val="116199"/>
                    </a:lnSpc>
                  </a:pP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                       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아이와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우리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동네를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자세히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관찰할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수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있어서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좋았어요</a:t>
                  </a:r>
                  <a:r>
                    <a:rPr lang="en-US" sz="22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.</a:t>
                  </a:r>
                </a:p>
              </p:txBody>
            </p:sp>
          </p:grpSp>
          <p:pic>
            <p:nvPicPr>
              <p:cNvPr id="20" name="Picture 10">
                <a:extLst>
                  <a:ext uri="{FF2B5EF4-FFF2-40B4-BE49-F238E27FC236}">
                    <a16:creationId xmlns:a16="http://schemas.microsoft.com/office/drawing/2014/main" id="{2684C18F-F14E-79BD-131D-C0AF7BB7A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73747" y="3326115"/>
                <a:ext cx="4445000" cy="3530600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800" y="2273300"/>
            <a:ext cx="5410200" cy="501491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00" y="2273300"/>
            <a:ext cx="5410200" cy="501491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857500" y="596900"/>
            <a:ext cx="101092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우리가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만드는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지도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63600" y="7400925"/>
            <a:ext cx="10515600" cy="800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테이프로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길을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만들고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,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색종이로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터널을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만들자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!"</a:t>
            </a: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B9DE3A49-1C62-EC4C-8F03-75E5780D2C13}"/>
              </a:ext>
            </a:extLst>
          </p:cNvPr>
          <p:cNvGrpSpPr/>
          <p:nvPr/>
        </p:nvGrpSpPr>
        <p:grpSpPr>
          <a:xfrm>
            <a:off x="10007600" y="3619500"/>
            <a:ext cx="8521700" cy="5943600"/>
            <a:chOff x="10007600" y="3619500"/>
            <a:chExt cx="8521700" cy="594360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230100" y="3619500"/>
              <a:ext cx="5410200" cy="4851400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007600" y="8470900"/>
              <a:ext cx="1092200" cy="1092200"/>
            </a:xfrm>
            <a:prstGeom prst="rect">
              <a:avLst/>
            </a:prstGeom>
          </p:spPr>
        </p:pic>
        <p:sp>
          <p:nvSpPr>
            <p:cNvPr id="10" name="TextBox 10"/>
            <p:cNvSpPr txBox="1"/>
            <p:nvPr/>
          </p:nvSpPr>
          <p:spPr>
            <a:xfrm>
              <a:off x="10566400" y="8737600"/>
              <a:ext cx="7962900" cy="8001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색종이가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찢어지네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.. 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어떻게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하지</a:t>
              </a:r>
              <a:r>
                <a:rPr lang="en-US" sz="4000" b="0" i="0" u="none" strike="noStrike" spc="-100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?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1DF1B5F8-5401-B09C-771C-FEA09BC83BC5}"/>
              </a:ext>
            </a:extLst>
          </p:cNvPr>
          <p:cNvGrpSpPr/>
          <p:nvPr/>
        </p:nvGrpSpPr>
        <p:grpSpPr>
          <a:xfrm>
            <a:off x="558800" y="1816100"/>
            <a:ext cx="17526000" cy="8001000"/>
            <a:chOff x="457200" y="2019300"/>
            <a:chExt cx="17526000" cy="8001000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3FE2871A-DCED-B8BA-04CE-07BEBAE58A1A}"/>
                </a:ext>
              </a:extLst>
            </p:cNvPr>
            <p:cNvSpPr/>
            <p:nvPr/>
          </p:nvSpPr>
          <p:spPr>
            <a:xfrm>
              <a:off x="457200" y="2019300"/>
              <a:ext cx="17526000" cy="8001000"/>
            </a:xfrm>
            <a:prstGeom prst="rect">
              <a:avLst/>
            </a:prstGeom>
            <a:solidFill>
              <a:srgbClr val="FCEB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CB846D22-7CAA-AC4F-3A8C-CCA3C92B0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02400" y="2641600"/>
              <a:ext cx="8216900" cy="6159500"/>
            </a:xfrm>
            <a:prstGeom prst="rect">
              <a:avLst/>
            </a:prstGeom>
          </p:spPr>
        </p:pic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2CDE04B9-D194-2ABB-AF9F-5345912BF642}"/>
                </a:ext>
              </a:extLst>
            </p:cNvPr>
            <p:cNvGrpSpPr/>
            <p:nvPr/>
          </p:nvGrpSpPr>
          <p:grpSpPr>
            <a:xfrm>
              <a:off x="1219200" y="3098800"/>
              <a:ext cx="5283200" cy="6515100"/>
              <a:chOff x="1219200" y="3098800"/>
              <a:chExt cx="5283200" cy="6515100"/>
            </a:xfrm>
          </p:grpSpPr>
          <p:pic>
            <p:nvPicPr>
              <p:cNvPr id="15" name="Picture 7">
                <a:extLst>
                  <a:ext uri="{FF2B5EF4-FFF2-40B4-BE49-F238E27FC236}">
                    <a16:creationId xmlns:a16="http://schemas.microsoft.com/office/drawing/2014/main" id="{D5B18A2E-B874-06A4-6392-D930B15262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727200" y="6667500"/>
                <a:ext cx="1879600" cy="2946400"/>
              </a:xfrm>
              <a:prstGeom prst="rect">
                <a:avLst/>
              </a:prstGeom>
            </p:spPr>
          </p:pic>
          <p:pic>
            <p:nvPicPr>
              <p:cNvPr id="16" name="Picture 8">
                <a:extLst>
                  <a:ext uri="{FF2B5EF4-FFF2-40B4-BE49-F238E27FC236}">
                    <a16:creationId xmlns:a16="http://schemas.microsoft.com/office/drawing/2014/main" id="{3531FAF6-8C05-349B-5671-669A5A10D7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727200" y="3098800"/>
                <a:ext cx="4203700" cy="4102100"/>
              </a:xfrm>
              <a:prstGeom prst="rect">
                <a:avLst/>
              </a:prstGeom>
            </p:spPr>
          </p:pic>
          <p:sp>
            <p:nvSpPr>
              <p:cNvPr id="17" name="TextBox 9">
                <a:extLst>
                  <a:ext uri="{FF2B5EF4-FFF2-40B4-BE49-F238E27FC236}">
                    <a16:creationId xmlns:a16="http://schemas.microsoft.com/office/drawing/2014/main" id="{92CBE14D-77C5-512C-CDA1-07F3B91C49A6}"/>
                  </a:ext>
                </a:extLst>
              </p:cNvPr>
              <p:cNvSpPr txBox="1"/>
              <p:nvPr/>
            </p:nvSpPr>
            <p:spPr>
              <a:xfrm>
                <a:off x="1219200" y="3848100"/>
                <a:ext cx="5283200" cy="1866900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ctr">
                  <a:lnSpc>
                    <a:spcPct val="116199"/>
                  </a:lnSpc>
                </a:pP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위에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구조물을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만들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수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있도록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다양한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폐품을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지원함</a:t>
                </a:r>
                <a:r>
                  <a:rPr lang="en-US" sz="30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</p:txBody>
          </p:sp>
        </p:grp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26D9C98-579B-A12F-D74F-E5EF26CD4B05}"/>
              </a:ext>
            </a:extLst>
          </p:cNvPr>
          <p:cNvGrpSpPr/>
          <p:nvPr/>
        </p:nvGrpSpPr>
        <p:grpSpPr>
          <a:xfrm>
            <a:off x="392906" y="1949229"/>
            <a:ext cx="17373600" cy="8077200"/>
            <a:chOff x="304800" y="1841500"/>
            <a:chExt cx="17373600" cy="8077200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6F05B909-00B6-44CE-E1AF-7CA0F0751ECC}"/>
                </a:ext>
              </a:extLst>
            </p:cNvPr>
            <p:cNvSpPr/>
            <p:nvPr/>
          </p:nvSpPr>
          <p:spPr>
            <a:xfrm>
              <a:off x="304800" y="1841500"/>
              <a:ext cx="17373600" cy="8077200"/>
            </a:xfrm>
            <a:prstGeom prst="rect">
              <a:avLst/>
            </a:prstGeom>
            <a:solidFill>
              <a:srgbClr val="FCEB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  <p:pic>
          <p:nvPicPr>
            <p:cNvPr id="20" name="Picture 5">
              <a:extLst>
                <a:ext uri="{FF2B5EF4-FFF2-40B4-BE49-F238E27FC236}">
                  <a16:creationId xmlns:a16="http://schemas.microsoft.com/office/drawing/2014/main" id="{DDE56587-B6E7-A2E0-E4FD-197C78DE9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082800" y="2120900"/>
              <a:ext cx="8407400" cy="5016500"/>
            </a:xfrm>
            <a:prstGeom prst="rect">
              <a:avLst/>
            </a:prstGeom>
          </p:spPr>
        </p:pic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EBA70BFB-DC4D-3FF0-95ED-7962EA8FC44B}"/>
                </a:ext>
              </a:extLst>
            </p:cNvPr>
            <p:cNvGrpSpPr/>
            <p:nvPr/>
          </p:nvGrpSpPr>
          <p:grpSpPr>
            <a:xfrm>
              <a:off x="749300" y="7327900"/>
              <a:ext cx="11214100" cy="1651000"/>
              <a:chOff x="901700" y="7429500"/>
              <a:chExt cx="11214100" cy="1651000"/>
            </a:xfrm>
          </p:grpSpPr>
          <p:pic>
            <p:nvPicPr>
              <p:cNvPr id="26" name="Picture 4">
                <a:extLst>
                  <a:ext uri="{FF2B5EF4-FFF2-40B4-BE49-F238E27FC236}">
                    <a16:creationId xmlns:a16="http://schemas.microsoft.com/office/drawing/2014/main" id="{29EC26A4-125E-FCA7-F2F1-440FF4C1EA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01700" y="7429500"/>
                <a:ext cx="1092200" cy="1092200"/>
              </a:xfrm>
              <a:prstGeom prst="rect">
                <a:avLst/>
              </a:prstGeom>
            </p:spPr>
          </p:pic>
          <p:sp>
            <p:nvSpPr>
              <p:cNvPr id="27" name="TextBox 7">
                <a:extLst>
                  <a:ext uri="{FF2B5EF4-FFF2-40B4-BE49-F238E27FC236}">
                    <a16:creationId xmlns:a16="http://schemas.microsoft.com/office/drawing/2014/main" id="{A0C5CECD-221E-9F0F-5A7F-C62563D1B15E}"/>
                  </a:ext>
                </a:extLst>
              </p:cNvPr>
              <p:cNvSpPr txBox="1"/>
              <p:nvPr/>
            </p:nvSpPr>
            <p:spPr>
              <a:xfrm>
                <a:off x="2070100" y="7594600"/>
                <a:ext cx="10045700" cy="1485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선생님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,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여기서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다른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놀이하고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싶은데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자리가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없어요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이거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테이프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떼도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000" b="0" i="0" u="none" strike="noStrike" spc="-100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되요</a:t>
                </a:r>
                <a:r>
                  <a:rPr lang="en-US" sz="40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</a:t>
                </a:r>
              </a:p>
            </p:txBody>
          </p:sp>
        </p:grp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3E85821E-7BB2-2F79-8F3C-73792515F466}"/>
              </a:ext>
            </a:extLst>
          </p:cNvPr>
          <p:cNvGrpSpPr/>
          <p:nvPr/>
        </p:nvGrpSpPr>
        <p:grpSpPr>
          <a:xfrm>
            <a:off x="203200" y="1871816"/>
            <a:ext cx="17817306" cy="7662863"/>
            <a:chOff x="-76200" y="1811337"/>
            <a:chExt cx="17817306" cy="7662863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9B1223-0478-7EE7-932A-5210EE74449D}"/>
                </a:ext>
              </a:extLst>
            </p:cNvPr>
            <p:cNvGrpSpPr/>
            <p:nvPr/>
          </p:nvGrpSpPr>
          <p:grpSpPr>
            <a:xfrm>
              <a:off x="12470606" y="2425700"/>
              <a:ext cx="5270500" cy="7048500"/>
              <a:chOff x="12283281" y="2540000"/>
              <a:chExt cx="5270500" cy="7048500"/>
            </a:xfrm>
          </p:grpSpPr>
          <p:pic>
            <p:nvPicPr>
              <p:cNvPr id="23" name="Picture 9">
                <a:extLst>
                  <a:ext uri="{FF2B5EF4-FFF2-40B4-BE49-F238E27FC236}">
                    <a16:creationId xmlns:a16="http://schemas.microsoft.com/office/drawing/2014/main" id="{22F42B6E-5829-1F69-810B-5E8A39FE91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5417800" y="6642100"/>
                <a:ext cx="1879600" cy="2946400"/>
              </a:xfrm>
              <a:prstGeom prst="rect">
                <a:avLst/>
              </a:prstGeom>
            </p:spPr>
          </p:pic>
          <p:pic>
            <p:nvPicPr>
              <p:cNvPr id="24" name="Picture 10">
                <a:extLst>
                  <a:ext uri="{FF2B5EF4-FFF2-40B4-BE49-F238E27FC236}">
                    <a16:creationId xmlns:a16="http://schemas.microsoft.com/office/drawing/2014/main" id="{B098DE1A-2210-5398-4B07-EBB674457D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2547600" y="2540000"/>
                <a:ext cx="4749800" cy="4648200"/>
              </a:xfrm>
              <a:prstGeom prst="rect">
                <a:avLst/>
              </a:prstGeom>
            </p:spPr>
          </p:pic>
          <p:sp>
            <p:nvSpPr>
              <p:cNvPr id="25" name="TextBox 11">
                <a:extLst>
                  <a:ext uri="{FF2B5EF4-FFF2-40B4-BE49-F238E27FC236}">
                    <a16:creationId xmlns:a16="http://schemas.microsoft.com/office/drawing/2014/main" id="{208E66FB-8D05-91BF-3EF4-84CF49EB78BF}"/>
                  </a:ext>
                </a:extLst>
              </p:cNvPr>
              <p:cNvSpPr txBox="1"/>
              <p:nvPr/>
            </p:nvSpPr>
            <p:spPr>
              <a:xfrm>
                <a:off x="12283281" y="3465512"/>
                <a:ext cx="5270500" cy="3200400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ctr">
                  <a:lnSpc>
                    <a:spcPct val="116199"/>
                  </a:lnSpc>
                </a:pPr>
                <a:r>
                  <a:rPr lang="en-US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[</a:t>
                </a:r>
                <a:r>
                  <a:rPr lang="ko-KR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학습공동체</a:t>
                </a:r>
                <a:r>
                  <a:rPr lang="en-US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협의</a:t>
                </a:r>
                <a:r>
                  <a:rPr lang="en-US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내용</a:t>
                </a:r>
                <a:r>
                  <a:rPr lang="en-US" sz="2500" b="0" i="0" u="none" strike="noStrike" dirty="0">
                    <a:solidFill>
                      <a:srgbClr val="FC523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]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지도의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밑판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(</a:t>
                </a:r>
                <a:r>
                  <a:rPr lang="ko-KR" sz="25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우드락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)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을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제공하여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다시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지도를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구성한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뒤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공간이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필요할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때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유아들과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함께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지도를</a:t>
                </a:r>
              </a:p>
              <a:p>
                <a:pPr lvl="0" algn="ctr">
                  <a:lnSpc>
                    <a:spcPct val="116199"/>
                  </a:lnSpc>
                </a:pP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다른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곳으로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옮</a:t>
                </a:r>
                <a:r>
                  <a:rPr lang="ko-KR" alt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김</a:t>
                </a:r>
                <a:r>
                  <a:rPr lang="en-US" sz="25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25CF4878-8C36-9CBC-E2E7-047D019AF60E}"/>
                </a:ext>
              </a:extLst>
            </p:cNvPr>
            <p:cNvGrpSpPr/>
            <p:nvPr/>
          </p:nvGrpSpPr>
          <p:grpSpPr>
            <a:xfrm>
              <a:off x="-76200" y="1811337"/>
              <a:ext cx="12725400" cy="7124700"/>
              <a:chOff x="152400" y="2438400"/>
              <a:chExt cx="12725400" cy="7124700"/>
            </a:xfrm>
          </p:grpSpPr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A9161475-3965-463C-A6A6-872D574B801D}"/>
                  </a:ext>
                </a:extLst>
              </p:cNvPr>
              <p:cNvSpPr/>
              <p:nvPr/>
            </p:nvSpPr>
            <p:spPr>
              <a:xfrm>
                <a:off x="152400" y="2438400"/>
                <a:ext cx="12725400" cy="7124700"/>
              </a:xfrm>
              <a:prstGeom prst="rect">
                <a:avLst/>
              </a:prstGeom>
              <a:solidFill>
                <a:srgbClr val="FCEBE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</p:txBody>
          </p:sp>
          <p:grpSp>
            <p:nvGrpSpPr>
              <p:cNvPr id="28" name="그룹 27">
                <a:extLst>
                  <a:ext uri="{FF2B5EF4-FFF2-40B4-BE49-F238E27FC236}">
                    <a16:creationId xmlns:a16="http://schemas.microsoft.com/office/drawing/2014/main" id="{31643BDB-D413-4737-DCBC-2F4E4D5FF40E}"/>
                  </a:ext>
                </a:extLst>
              </p:cNvPr>
              <p:cNvGrpSpPr/>
              <p:nvPr/>
            </p:nvGrpSpPr>
            <p:grpSpPr>
              <a:xfrm>
                <a:off x="334962" y="2641600"/>
                <a:ext cx="12395200" cy="6794500"/>
                <a:chOff x="241300" y="2197100"/>
                <a:chExt cx="12395200" cy="6794500"/>
              </a:xfrm>
            </p:grpSpPr>
            <p:pic>
              <p:nvPicPr>
                <p:cNvPr id="29" name="Picture 4">
                  <a:extLst>
                    <a:ext uri="{FF2B5EF4-FFF2-40B4-BE49-F238E27FC236}">
                      <a16:creationId xmlns:a16="http://schemas.microsoft.com/office/drawing/2014/main" id="{FF8A5DDA-E038-0A75-A67C-57D0B3617ED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6642100" y="2209800"/>
                  <a:ext cx="5994400" cy="6781800"/>
                </a:xfrm>
                <a:prstGeom prst="rect">
                  <a:avLst/>
                </a:prstGeom>
              </p:spPr>
            </p:pic>
            <p:pic>
              <p:nvPicPr>
                <p:cNvPr id="30" name="Picture 5">
                  <a:extLst>
                    <a:ext uri="{FF2B5EF4-FFF2-40B4-BE49-F238E27FC236}">
                      <a16:creationId xmlns:a16="http://schemas.microsoft.com/office/drawing/2014/main" id="{C9FDB392-DFF6-C71F-5A0D-0C1C059885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41300" y="2197100"/>
                  <a:ext cx="6248400" cy="6781800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9381320-4014-FEB4-6FF5-EEDCF3C95952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6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412" y="1912937"/>
            <a:ext cx="6250519" cy="514826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781" y="1912937"/>
            <a:ext cx="6250519" cy="5148263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857500" y="596900"/>
            <a:ext cx="101092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우리가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만드는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지도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71600" y="7177088"/>
            <a:ext cx="10045700" cy="1485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자석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블록에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있는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계단을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쓸까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?"</a:t>
            </a:r>
          </a:p>
          <a:p>
            <a:pPr lvl="0" algn="ctr">
              <a:lnSpc>
                <a:spcPct val="99600"/>
              </a:lnSpc>
            </a:pP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"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블록으로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하니까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더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쉬워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!"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" y="8386742"/>
            <a:ext cx="1092200" cy="10922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898600" y="8852587"/>
            <a:ext cx="12817399" cy="800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근데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블록이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자꾸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움직여서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집이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무너질거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같아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.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어떻게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하지</a:t>
            </a:r>
            <a:r>
              <a:rPr lang="en-US" sz="40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?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78A4AC43-E48D-4B5E-6BDB-2238F9F45E0E}"/>
              </a:ext>
            </a:extLst>
          </p:cNvPr>
          <p:cNvGrpSpPr/>
          <p:nvPr/>
        </p:nvGrpSpPr>
        <p:grpSpPr>
          <a:xfrm>
            <a:off x="10607303" y="1663700"/>
            <a:ext cx="8741793" cy="7226154"/>
            <a:chOff x="10607303" y="1663700"/>
            <a:chExt cx="8741793" cy="7226154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E51AB784-6F4C-1517-0EC0-492A2766EBEA}"/>
                </a:ext>
              </a:extLst>
            </p:cNvPr>
            <p:cNvGrpSpPr/>
            <p:nvPr/>
          </p:nvGrpSpPr>
          <p:grpSpPr>
            <a:xfrm>
              <a:off x="12855036" y="1663700"/>
              <a:ext cx="5511800" cy="5671046"/>
              <a:chOff x="12689936" y="3180854"/>
              <a:chExt cx="5511800" cy="5671046"/>
            </a:xfrm>
          </p:grpSpPr>
          <p:pic>
            <p:nvPicPr>
              <p:cNvPr id="9" name="Picture 9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169900" y="3180854"/>
                <a:ext cx="4412889" cy="3893046"/>
              </a:xfrm>
              <a:prstGeom prst="rect">
                <a:avLst/>
              </a:prstGeom>
            </p:spPr>
          </p:pic>
          <p:pic>
            <p:nvPicPr>
              <p:cNvPr id="10" name="Picture 10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814300" y="6388100"/>
                <a:ext cx="2730500" cy="2463800"/>
              </a:xfrm>
              <a:prstGeom prst="rect">
                <a:avLst/>
              </a:prstGeom>
            </p:spPr>
          </p:pic>
          <p:sp>
            <p:nvSpPr>
              <p:cNvPr id="12" name="TextBox 12"/>
              <p:cNvSpPr txBox="1"/>
              <p:nvPr/>
            </p:nvSpPr>
            <p:spPr>
              <a:xfrm>
                <a:off x="12689936" y="4074182"/>
                <a:ext cx="5511800" cy="1485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</a:t>
                </a:r>
                <a:r>
                  <a:rPr lang="en-US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위에</a:t>
                </a:r>
                <a:r>
                  <a:rPr lang="en-US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테이프로</a:t>
                </a:r>
              </a:p>
              <a:p>
                <a:pPr lvl="0" algn="ctr">
                  <a:lnSpc>
                    <a:spcPct val="99600"/>
                  </a:lnSpc>
                </a:pPr>
                <a:r>
                  <a:rPr lang="ko-KR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블록을</a:t>
                </a:r>
                <a:r>
                  <a:rPr lang="en-US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700" b="0" i="0" u="none" strike="noStrike" spc="-100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붙이는건</a:t>
                </a:r>
                <a:r>
                  <a:rPr lang="en-US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어때</a:t>
                </a:r>
                <a:r>
                  <a:rPr lang="en-US" sz="37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?</a:t>
                </a: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03822C9E-A52B-071D-3BED-640885C940A3}"/>
                </a:ext>
              </a:extLst>
            </p:cNvPr>
            <p:cNvGrpSpPr/>
            <p:nvPr/>
          </p:nvGrpSpPr>
          <p:grpSpPr>
            <a:xfrm>
              <a:off x="10607303" y="7370617"/>
              <a:ext cx="8741793" cy="1519237"/>
              <a:chOff x="10599259" y="7292382"/>
              <a:chExt cx="8741793" cy="1519237"/>
            </a:xfrm>
          </p:grpSpPr>
          <p:pic>
            <p:nvPicPr>
              <p:cNvPr id="14" name="Picture 14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599259" y="7292382"/>
                <a:ext cx="515703" cy="494903"/>
              </a:xfrm>
              <a:prstGeom prst="rect">
                <a:avLst/>
              </a:prstGeom>
            </p:spPr>
          </p:pic>
          <p:sp>
            <p:nvSpPr>
              <p:cNvPr id="15" name="TextBox 15"/>
              <p:cNvSpPr txBox="1"/>
              <p:nvPr/>
            </p:nvSpPr>
            <p:spPr>
              <a:xfrm>
                <a:off x="10888556" y="7361438"/>
                <a:ext cx="8452496" cy="1450181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l">
                  <a:lnSpc>
                    <a:spcPct val="116199"/>
                  </a:lnSpc>
                </a:pP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   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지도를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구성하며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시작된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배움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읽기</a:t>
                </a:r>
              </a:p>
              <a:p>
                <a:pPr lvl="0" algn="l">
                  <a:lnSpc>
                    <a:spcPct val="116199"/>
                  </a:lnSpc>
                </a:pP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[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의사소통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]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자신의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경험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,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느낌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,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생각을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말한다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  <a:p>
                <a:pPr lvl="0" algn="l">
                  <a:lnSpc>
                    <a:spcPct val="116199"/>
                  </a:lnSpc>
                </a:pP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[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자연탐구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]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물체의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특성과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변화를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여러가지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방법으로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탐색한다</a:t>
                </a:r>
                <a:r>
                  <a:rPr lang="en-US" sz="23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</p:txBody>
          </p:sp>
        </p:grp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C0844B1E-5BD1-9B90-0163-DC28410B0159}"/>
              </a:ext>
            </a:extLst>
          </p:cNvPr>
          <p:cNvGrpSpPr/>
          <p:nvPr/>
        </p:nvGrpSpPr>
        <p:grpSpPr>
          <a:xfrm>
            <a:off x="-562287" y="1663700"/>
            <a:ext cx="18976134" cy="8482959"/>
            <a:chOff x="-583898" y="1663700"/>
            <a:chExt cx="18976134" cy="8482959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D6CD0EA2-A536-5BF6-6993-F557E21EB6C4}"/>
                </a:ext>
              </a:extLst>
            </p:cNvPr>
            <p:cNvGrpSpPr/>
            <p:nvPr/>
          </p:nvGrpSpPr>
          <p:grpSpPr>
            <a:xfrm>
              <a:off x="-583898" y="1663700"/>
              <a:ext cx="18976134" cy="8378032"/>
              <a:chOff x="-469973" y="1943100"/>
              <a:chExt cx="18605573" cy="8001000"/>
            </a:xfrm>
          </p:grpSpPr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2A3CB1D6-41A9-2B1D-5B7F-2B5993DEB9D0}"/>
                  </a:ext>
                </a:extLst>
              </p:cNvPr>
              <p:cNvSpPr/>
              <p:nvPr/>
            </p:nvSpPr>
            <p:spPr>
              <a:xfrm>
                <a:off x="228600" y="1943100"/>
                <a:ext cx="17907000" cy="8001000"/>
              </a:xfrm>
              <a:prstGeom prst="rect">
                <a:avLst/>
              </a:prstGeom>
              <a:solidFill>
                <a:srgbClr val="FCEBE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</p:txBody>
          </p:sp>
          <p:pic>
            <p:nvPicPr>
              <p:cNvPr id="21" name="Picture 4">
                <a:extLst>
                  <a:ext uri="{FF2B5EF4-FFF2-40B4-BE49-F238E27FC236}">
                    <a16:creationId xmlns:a16="http://schemas.microsoft.com/office/drawing/2014/main" id="{23BB0385-B8DB-985A-BD6A-66C2C6F39C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718300" y="2047804"/>
                <a:ext cx="6172200" cy="6172200"/>
              </a:xfrm>
              <a:prstGeom prst="rect">
                <a:avLst/>
              </a:prstGeom>
            </p:spPr>
          </p:pic>
          <p:pic>
            <p:nvPicPr>
              <p:cNvPr id="22" name="Picture 5">
                <a:extLst>
                  <a:ext uri="{FF2B5EF4-FFF2-40B4-BE49-F238E27FC236}">
                    <a16:creationId xmlns:a16="http://schemas.microsoft.com/office/drawing/2014/main" id="{61257C0C-5C0B-40BC-442B-D29114E844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31800" y="2047804"/>
                <a:ext cx="6172200" cy="6172200"/>
              </a:xfrm>
              <a:prstGeom prst="rect">
                <a:avLst/>
              </a:prstGeom>
            </p:spPr>
          </p:pic>
          <p:pic>
            <p:nvPicPr>
              <p:cNvPr id="23" name="Picture 6">
                <a:extLst>
                  <a:ext uri="{FF2B5EF4-FFF2-40B4-BE49-F238E27FC236}">
                    <a16:creationId xmlns:a16="http://schemas.microsoft.com/office/drawing/2014/main" id="{6645FBFA-9843-6051-B1C0-4F635E7AF2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3055600" y="2047804"/>
                <a:ext cx="4635500" cy="6172200"/>
              </a:xfrm>
              <a:prstGeom prst="rect">
                <a:avLst/>
              </a:prstGeom>
            </p:spPr>
          </p:pic>
          <p:sp>
            <p:nvSpPr>
              <p:cNvPr id="24" name="TextBox 7">
                <a:extLst>
                  <a:ext uri="{FF2B5EF4-FFF2-40B4-BE49-F238E27FC236}">
                    <a16:creationId xmlns:a16="http://schemas.microsoft.com/office/drawing/2014/main" id="{043B6F4D-BE12-46C9-A890-E9B77CC8FDB9}"/>
                  </a:ext>
                </a:extLst>
              </p:cNvPr>
              <p:cNvSpPr txBox="1"/>
              <p:nvPr/>
            </p:nvSpPr>
            <p:spPr>
              <a:xfrm>
                <a:off x="-469973" y="8348195"/>
                <a:ext cx="11492898" cy="1485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3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＂</a:t>
                </a:r>
                <a:r>
                  <a:rPr lang="ko-KR" altLang="en-US" sz="3500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여기는　</a:t>
                </a:r>
                <a:r>
                  <a:rPr lang="ko-KR" altLang="en-US" sz="3500" spc="-100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터널이야．자동차가</a:t>
                </a:r>
                <a:r>
                  <a:rPr lang="ko-KR" altLang="en-US" sz="3500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　지나가는　곳이지．</a:t>
                </a:r>
                <a:r>
                  <a:rPr lang="en-US" sz="3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"</a:t>
                </a:r>
              </a:p>
              <a:p>
                <a:pPr lvl="0" algn="ctr">
                  <a:lnSpc>
                    <a:spcPct val="99600"/>
                  </a:lnSpc>
                </a:pPr>
                <a:r>
                  <a:rPr lang="en-US" sz="3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＂</a:t>
                </a:r>
                <a:r>
                  <a:rPr lang="ko-KR" altLang="en-US" sz="3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부서질　수　있어！　조심해．</a:t>
                </a:r>
                <a:r>
                  <a:rPr lang="en-US" sz="3500" b="0" i="0" u="none" strike="noStrike" spc="-100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"</a:t>
                </a:r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090E0F4A-9718-7490-E6C9-617BAEBF77E3}"/>
                </a:ext>
              </a:extLst>
            </p:cNvPr>
            <p:cNvGrpSpPr/>
            <p:nvPr/>
          </p:nvGrpSpPr>
          <p:grpSpPr>
            <a:xfrm>
              <a:off x="11443883" y="8473861"/>
              <a:ext cx="6804293" cy="1672798"/>
              <a:chOff x="254436" y="7529991"/>
              <a:chExt cx="6315059" cy="1672798"/>
            </a:xfrm>
          </p:grpSpPr>
          <p:pic>
            <p:nvPicPr>
              <p:cNvPr id="28" name="Picture 9">
                <a:extLst>
                  <a:ext uri="{FF2B5EF4-FFF2-40B4-BE49-F238E27FC236}">
                    <a16:creationId xmlns:a16="http://schemas.microsoft.com/office/drawing/2014/main" id="{A0DB842C-9DC2-BCD3-302E-DBD56BFDBA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54436" y="7529991"/>
                <a:ext cx="520700" cy="546100"/>
              </a:xfrm>
              <a:prstGeom prst="rect">
                <a:avLst/>
              </a:prstGeom>
            </p:spPr>
          </p:pic>
          <p:sp>
            <p:nvSpPr>
              <p:cNvPr id="29" name="TextBox 10">
                <a:extLst>
                  <a:ext uri="{FF2B5EF4-FFF2-40B4-BE49-F238E27FC236}">
                    <a16:creationId xmlns:a16="http://schemas.microsoft.com/office/drawing/2014/main" id="{1AD04672-A765-AFBC-F584-E8E37BE315CE}"/>
                  </a:ext>
                </a:extLst>
              </p:cNvPr>
              <p:cNvSpPr txBox="1"/>
              <p:nvPr/>
            </p:nvSpPr>
            <p:spPr>
              <a:xfrm>
                <a:off x="511604" y="7602589"/>
                <a:ext cx="6057891" cy="1600200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l">
                  <a:lnSpc>
                    <a:spcPct val="116199"/>
                  </a:lnSpc>
                </a:pP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   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동생들을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지도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놀이에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초대하며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시작된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배움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읽기</a:t>
                </a:r>
                <a:endParaRPr lang="en-US" altLang="ko-KR" sz="22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  <a:p>
                <a:pPr lvl="0" algn="l">
                  <a:lnSpc>
                    <a:spcPct val="116199"/>
                  </a:lnSpc>
                </a:pPr>
                <a:endParaRPr lang="ko-KR" sz="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  <a:p>
                <a:pPr lvl="0" algn="l">
                  <a:lnSpc>
                    <a:spcPct val="116199"/>
                  </a:lnSpc>
                </a:pP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[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신체운동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,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건강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]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일상에서</a:t>
                </a:r>
                <a:r>
                  <a:rPr lang="en-US" alt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안전하게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놀이하고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생활한다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  <a:p>
                <a:pPr lvl="0" algn="l">
                  <a:lnSpc>
                    <a:spcPct val="116199"/>
                  </a:lnSpc>
                </a:pP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[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사회관계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] </a:t>
                </a:r>
                <a:r>
                  <a:rPr lang="ko-KR" altLang="en-US" sz="22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동생，또래</a:t>
                </a:r>
                <a:r>
                  <a:rPr lang="ko-KR" sz="2200" b="0" i="0" u="none" strike="noStrike" dirty="0" err="1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와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서로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도우며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사이좋게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지낸다</a:t>
                </a:r>
                <a:r>
                  <a:rPr lang="en-US" sz="2200" b="0" i="0" u="none" strike="noStrike" dirty="0">
                    <a:solidFill>
                      <a:srgbClr val="000000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.</a:t>
                </a:r>
              </a:p>
            </p:txBody>
          </p:sp>
        </p:grp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558C419-7228-B9E1-34B4-FCEA75EEBCD4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7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857500" y="596900"/>
            <a:ext cx="146304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놀이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이야기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-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우리가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만드는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지도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(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미니지도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만들기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332168-922C-0433-54A3-00C7003A2193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8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30602C8A-D347-58A0-1D64-BF8EDE0271A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63000"/>
          </a:blip>
          <a:stretch>
            <a:fillRect/>
          </a:stretch>
        </p:blipFill>
        <p:spPr>
          <a:xfrm rot="120000">
            <a:off x="6021067" y="3530600"/>
            <a:ext cx="5702300" cy="8636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F721BC1F-08A6-20CA-C87D-2B75FE542006}"/>
              </a:ext>
            </a:extLst>
          </p:cNvPr>
          <p:cNvSpPr txBox="1"/>
          <p:nvPr/>
        </p:nvSpPr>
        <p:spPr>
          <a:xfrm rot="180000">
            <a:off x="6008367" y="3606800"/>
            <a:ext cx="5727700" cy="711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자석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블록으로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다른거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만들래요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.</a:t>
            </a: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653520EF-812D-4F82-9B20-25F126D4FEDD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63000"/>
          </a:blip>
          <a:stretch>
            <a:fillRect/>
          </a:stretch>
        </p:blipFill>
        <p:spPr>
          <a:xfrm rot="21240000">
            <a:off x="4154167" y="5499100"/>
            <a:ext cx="7302500" cy="977900"/>
          </a:xfrm>
          <a:prstGeom prst="rect">
            <a:avLst/>
          </a:prstGeom>
        </p:spPr>
      </p:pic>
      <p:sp>
        <p:nvSpPr>
          <p:cNvPr id="9" name="TextBox 10">
            <a:extLst>
              <a:ext uri="{FF2B5EF4-FFF2-40B4-BE49-F238E27FC236}">
                <a16:creationId xmlns:a16="http://schemas.microsoft.com/office/drawing/2014/main" id="{7EBBB0BA-243C-FDAD-34B1-629696AD2BAE}"/>
              </a:ext>
            </a:extLst>
          </p:cNvPr>
          <p:cNvSpPr txBox="1"/>
          <p:nvPr/>
        </p:nvSpPr>
        <p:spPr>
          <a:xfrm rot="21240000">
            <a:off x="4382767" y="5638800"/>
            <a:ext cx="6616700" cy="711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여기서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책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읽고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싶은데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자리가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없어요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.</a:t>
            </a:r>
          </a:p>
        </p:txBody>
      </p:sp>
      <p:pic>
        <p:nvPicPr>
          <p:cNvPr id="10" name="Picture 12">
            <a:extLst>
              <a:ext uri="{FF2B5EF4-FFF2-40B4-BE49-F238E27FC236}">
                <a16:creationId xmlns:a16="http://schemas.microsoft.com/office/drawing/2014/main" id="{ABC76AC1-FEA1-9846-F891-932FCB937BBB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63000"/>
          </a:blip>
          <a:stretch>
            <a:fillRect/>
          </a:stretch>
        </p:blipFill>
        <p:spPr>
          <a:xfrm rot="240000">
            <a:off x="8319767" y="7366000"/>
            <a:ext cx="5207000" cy="889000"/>
          </a:xfrm>
          <a:prstGeom prst="rect">
            <a:avLst/>
          </a:prstGeom>
        </p:spPr>
      </p:pic>
      <p:sp>
        <p:nvSpPr>
          <p:cNvPr id="11" name="TextBox 13">
            <a:extLst>
              <a:ext uri="{FF2B5EF4-FFF2-40B4-BE49-F238E27FC236}">
                <a16:creationId xmlns:a16="http://schemas.microsoft.com/office/drawing/2014/main" id="{BF75A0D8-EB8E-09ED-98A0-8F7CA54A532A}"/>
              </a:ext>
            </a:extLst>
          </p:cNvPr>
          <p:cNvSpPr txBox="1"/>
          <p:nvPr/>
        </p:nvSpPr>
        <p:spPr>
          <a:xfrm rot="240000">
            <a:off x="8853167" y="7442200"/>
            <a:ext cx="4292600" cy="711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지도가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커서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불편해요</a:t>
            </a:r>
            <a:r>
              <a:rPr lang="en-US" sz="3500" b="0" i="0" u="none" strike="noStrike" spc="-1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.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CF9DBD5A-97D0-46C3-3699-FD8FEC3327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63" t="20370" r="11666" b="10572"/>
          <a:stretch>
            <a:fillRect/>
          </a:stretch>
        </p:blipFill>
        <p:spPr>
          <a:xfrm>
            <a:off x="12851665" y="2035815"/>
            <a:ext cx="2712810" cy="522431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3C6CD9F5-42BD-85F2-F1F0-36578C49721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36" t="1111" r="41012" b="57653"/>
          <a:stretch>
            <a:fillRect/>
          </a:stretch>
        </p:blipFill>
        <p:spPr>
          <a:xfrm>
            <a:off x="7586308" y="7487421"/>
            <a:ext cx="1690141" cy="144383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28765210-D9A3-2266-5E65-B87B763B81B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0" t="23333" r="70976" b="12963"/>
          <a:stretch>
            <a:fillRect/>
          </a:stretch>
        </p:blipFill>
        <p:spPr>
          <a:xfrm>
            <a:off x="1820741" y="4839008"/>
            <a:ext cx="2190352" cy="4692925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2895860C-C9E4-9644-18B3-343027C0EA84}"/>
              </a:ext>
            </a:extLst>
          </p:cNvPr>
          <p:cNvGrpSpPr/>
          <p:nvPr/>
        </p:nvGrpSpPr>
        <p:grpSpPr>
          <a:xfrm>
            <a:off x="570599" y="1714500"/>
            <a:ext cx="17411700" cy="8229600"/>
            <a:chOff x="304800" y="1866900"/>
            <a:chExt cx="17411700" cy="8229600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1D42D134-5BAE-6036-A197-9036F3067ACA}"/>
                </a:ext>
              </a:extLst>
            </p:cNvPr>
            <p:cNvGrpSpPr/>
            <p:nvPr/>
          </p:nvGrpSpPr>
          <p:grpSpPr>
            <a:xfrm>
              <a:off x="304800" y="1866900"/>
              <a:ext cx="17411700" cy="8229600"/>
              <a:chOff x="609600" y="1866900"/>
              <a:chExt cx="17411700" cy="8229600"/>
            </a:xfrm>
          </p:grpSpPr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729DB04C-6EA6-A7E2-A599-F60B95412900}"/>
                  </a:ext>
                </a:extLst>
              </p:cNvPr>
              <p:cNvSpPr/>
              <p:nvPr/>
            </p:nvSpPr>
            <p:spPr>
              <a:xfrm>
                <a:off x="609600" y="1866900"/>
                <a:ext cx="17411700" cy="8229600"/>
              </a:xfrm>
              <a:prstGeom prst="rect">
                <a:avLst/>
              </a:prstGeom>
              <a:solidFill>
                <a:srgbClr val="FCEBE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ookieRunOTF Regular" panose="020B0600000101010101" pitchFamily="34" charset="-127"/>
                  <a:ea typeface="CookieRunOTF Regular" panose="020B0600000101010101" pitchFamily="34" charset="-127"/>
                </a:endParaRPr>
              </a:p>
            </p:txBody>
          </p:sp>
          <p:pic>
            <p:nvPicPr>
              <p:cNvPr id="14" name="Picture 4">
                <a:extLst>
                  <a:ext uri="{FF2B5EF4-FFF2-40B4-BE49-F238E27FC236}">
                    <a16:creationId xmlns:a16="http://schemas.microsoft.com/office/drawing/2014/main" id="{6B43A963-C308-2F3C-B326-192AC0AF59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270000" y="2298700"/>
                <a:ext cx="5473700" cy="7302500"/>
              </a:xfrm>
              <a:prstGeom prst="rect">
                <a:avLst/>
              </a:prstGeom>
            </p:spPr>
          </p:pic>
          <p:pic>
            <p:nvPicPr>
              <p:cNvPr id="15" name="Picture 5">
                <a:extLst>
                  <a:ext uri="{FF2B5EF4-FFF2-40B4-BE49-F238E27FC236}">
                    <a16:creationId xmlns:a16="http://schemas.microsoft.com/office/drawing/2014/main" id="{AF5B9076-18E1-95B5-3BEB-33C111A570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985000" y="2298700"/>
                <a:ext cx="6172200" cy="4013200"/>
              </a:xfrm>
              <a:prstGeom prst="rect">
                <a:avLst/>
              </a:prstGeom>
            </p:spPr>
          </p:pic>
          <p:grpSp>
            <p:nvGrpSpPr>
              <p:cNvPr id="16" name="그룹 15">
                <a:extLst>
                  <a:ext uri="{FF2B5EF4-FFF2-40B4-BE49-F238E27FC236}">
                    <a16:creationId xmlns:a16="http://schemas.microsoft.com/office/drawing/2014/main" id="{4DF90945-ABC6-D736-1355-FF7C38807366}"/>
                  </a:ext>
                </a:extLst>
              </p:cNvPr>
              <p:cNvGrpSpPr/>
              <p:nvPr/>
            </p:nvGrpSpPr>
            <p:grpSpPr>
              <a:xfrm>
                <a:off x="12750800" y="3416300"/>
                <a:ext cx="5270500" cy="6172200"/>
                <a:chOff x="12750800" y="3416300"/>
                <a:chExt cx="5270500" cy="6172200"/>
              </a:xfrm>
            </p:grpSpPr>
            <p:pic>
              <p:nvPicPr>
                <p:cNvPr id="17" name="Picture 8">
                  <a:extLst>
                    <a:ext uri="{FF2B5EF4-FFF2-40B4-BE49-F238E27FC236}">
                      <a16:creationId xmlns:a16="http://schemas.microsoft.com/office/drawing/2014/main" id="{EC8B8BF1-FFF3-682F-211B-CA40D6BA2B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5913100" y="6642100"/>
                  <a:ext cx="1879600" cy="2946400"/>
                </a:xfrm>
                <a:prstGeom prst="rect">
                  <a:avLst/>
                </a:prstGeom>
              </p:spPr>
            </p:pic>
            <p:pic>
              <p:nvPicPr>
                <p:cNvPr id="18" name="Picture 9">
                  <a:extLst>
                    <a:ext uri="{FF2B5EF4-FFF2-40B4-BE49-F238E27FC236}">
                      <a16:creationId xmlns:a16="http://schemas.microsoft.com/office/drawing/2014/main" id="{747C7C67-F272-0A09-1C9C-1D61DC27ECC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398500" y="3416300"/>
                  <a:ext cx="4165600" cy="3771900"/>
                </a:xfrm>
                <a:prstGeom prst="rect">
                  <a:avLst/>
                </a:prstGeom>
              </p:spPr>
            </p:pic>
            <p:sp>
              <p:nvSpPr>
                <p:cNvPr id="19" name="TextBox 10">
                  <a:extLst>
                    <a:ext uri="{FF2B5EF4-FFF2-40B4-BE49-F238E27FC236}">
                      <a16:creationId xmlns:a16="http://schemas.microsoft.com/office/drawing/2014/main" id="{40BA3DF7-6C49-A831-7B3D-55A1AFE8648C}"/>
                    </a:ext>
                  </a:extLst>
                </p:cNvPr>
                <p:cNvSpPr txBox="1"/>
                <p:nvPr/>
              </p:nvSpPr>
              <p:spPr>
                <a:xfrm>
                  <a:off x="12750800" y="4264471"/>
                  <a:ext cx="5270500" cy="2133600"/>
                </a:xfrm>
                <a:prstGeom prst="rect">
                  <a:avLst/>
                </a:prstGeom>
              </p:spPr>
              <p:txBody>
                <a:bodyPr lIns="0" tIns="0" rIns="0" bIns="0" rtlCol="0" anchor="t"/>
                <a:lstStyle/>
                <a:p>
                  <a:pPr lvl="0" algn="ctr">
                    <a:lnSpc>
                      <a:spcPct val="116199"/>
                    </a:lnSpc>
                  </a:pP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크기가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작은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 err="1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우드락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판과</a:t>
                  </a:r>
                </a:p>
                <a:p>
                  <a:pPr lvl="0" algn="ctr">
                    <a:lnSpc>
                      <a:spcPct val="116199"/>
                    </a:lnSpc>
                  </a:pP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꾸미기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재료를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제공하여</a:t>
                  </a:r>
                </a:p>
                <a:p>
                  <a:pPr lvl="0" algn="ctr">
                    <a:lnSpc>
                      <a:spcPct val="116199"/>
                    </a:lnSpc>
                  </a:pP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미니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지도를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만들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수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 </a:t>
                  </a: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있도록</a:t>
                  </a:r>
                </a:p>
                <a:p>
                  <a:pPr lvl="0" algn="ctr">
                    <a:lnSpc>
                      <a:spcPct val="116199"/>
                    </a:lnSpc>
                  </a:pPr>
                  <a:r>
                    <a:rPr lang="ko-KR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지원함</a:t>
                  </a:r>
                  <a:r>
                    <a:rPr lang="en-US" sz="2700" b="0" i="0" u="none" strike="noStrike" dirty="0">
                      <a:solidFill>
                        <a:srgbClr val="000000"/>
                      </a:solidFill>
                      <a:latin typeface="CookieRunOTF Regular" panose="020B0600000101010101" pitchFamily="34" charset="-127"/>
                      <a:ea typeface="CookieRunOTF Regular" panose="020B0600000101010101" pitchFamily="34" charset="-127"/>
                    </a:rPr>
                    <a:t>.</a:t>
                  </a:r>
                </a:p>
              </p:txBody>
            </p:sp>
          </p:grpSp>
        </p:grp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E55349D0-74E0-679C-5EA5-505FC7BAE65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3" t="1005" r="3706" b="7419"/>
            <a:stretch>
              <a:fillRect/>
            </a:stretch>
          </p:blipFill>
          <p:spPr>
            <a:xfrm>
              <a:off x="6680200" y="6515100"/>
              <a:ext cx="6171465" cy="3073399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3D953F-56BB-6D37-CCB7-E17377759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F520BE2-D7CD-51EC-BD8E-F806DD179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342900"/>
            <a:ext cx="723900" cy="14224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87D0B7CF-94D0-E76B-D12C-EEF6DEC600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393700"/>
            <a:ext cx="723900" cy="1371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416F5A-07F8-B260-94C6-3771A02DF775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9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2857500" y="596900"/>
            <a:ext cx="11087100" cy="1066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우리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어린이집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,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이렇게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달라졌어요</a:t>
            </a:r>
            <a:r>
              <a:rPr lang="en-US" sz="5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.</a:t>
            </a:r>
          </a:p>
        </p:txBody>
      </p:sp>
      <p:pic>
        <p:nvPicPr>
          <p:cNvPr id="7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2700" y="2006600"/>
            <a:ext cx="15621000" cy="7442200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5600" y="3035300"/>
            <a:ext cx="4635500" cy="6172200"/>
          </a:xfrm>
          <a:prstGeom prst="rect">
            <a:avLst/>
          </a:prstGeom>
        </p:spPr>
      </p:pic>
      <p:pic>
        <p:nvPicPr>
          <p:cNvPr id="9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9100" y="3035300"/>
            <a:ext cx="4635500" cy="6172200"/>
          </a:xfrm>
          <a:prstGeom prst="rect">
            <a:avLst/>
          </a:prstGeom>
        </p:spPr>
      </p:pic>
      <p:pic>
        <p:nvPicPr>
          <p:cNvPr id="10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87200" y="3035300"/>
            <a:ext cx="4711700" cy="6172200"/>
          </a:xfrm>
          <a:prstGeom prst="rect">
            <a:avLst/>
          </a:prstGeom>
        </p:spPr>
      </p:pic>
      <p:sp>
        <p:nvSpPr>
          <p:cNvPr id="11" name="TextBox 9"/>
          <p:cNvSpPr txBox="1"/>
          <p:nvPr/>
        </p:nvSpPr>
        <p:spPr>
          <a:xfrm>
            <a:off x="7518400" y="2057400"/>
            <a:ext cx="3116262" cy="800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4200" b="0" i="0" u="none" strike="noStrike" dirty="0">
                <a:solidFill>
                  <a:srgbClr val="FFFFFF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유아들의</a:t>
            </a:r>
            <a:r>
              <a:rPr lang="en-US" sz="4200" b="0" i="0" u="none" strike="noStrike" dirty="0">
                <a:solidFill>
                  <a:srgbClr val="FFFFFF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 </a:t>
            </a:r>
            <a:r>
              <a:rPr lang="ko-KR" sz="4200" b="0" i="0" u="none" strike="noStrike" dirty="0">
                <a:solidFill>
                  <a:srgbClr val="FFFFFF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변화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F649C923-75FF-6FE7-0942-E5CC3E62B606}"/>
              </a:ext>
            </a:extLst>
          </p:cNvPr>
          <p:cNvGrpSpPr/>
          <p:nvPr/>
        </p:nvGrpSpPr>
        <p:grpSpPr>
          <a:xfrm>
            <a:off x="1263650" y="1993898"/>
            <a:ext cx="15621000" cy="7442200"/>
            <a:chOff x="1263650" y="2001837"/>
            <a:chExt cx="15621000" cy="7442200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30839C7D-8636-4F41-3928-E80F9BB19D54}"/>
                </a:ext>
              </a:extLst>
            </p:cNvPr>
            <p:cNvGrpSpPr/>
            <p:nvPr/>
          </p:nvGrpSpPr>
          <p:grpSpPr>
            <a:xfrm>
              <a:off x="1263650" y="2001837"/>
              <a:ext cx="15621000" cy="7442200"/>
              <a:chOff x="1282700" y="2006600"/>
              <a:chExt cx="15621000" cy="7442200"/>
            </a:xfrm>
          </p:grpSpPr>
          <p:pic>
            <p:nvPicPr>
              <p:cNvPr id="18" name="Picture 4">
                <a:extLst>
                  <a:ext uri="{FF2B5EF4-FFF2-40B4-BE49-F238E27FC236}">
                    <a16:creationId xmlns:a16="http://schemas.microsoft.com/office/drawing/2014/main" id="{A348FC4C-A3B8-11FC-3615-D7738FAEF7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82700" y="2006600"/>
                <a:ext cx="15621000" cy="7442200"/>
              </a:xfrm>
              <a:prstGeom prst="rect">
                <a:avLst/>
              </a:prstGeom>
            </p:spPr>
          </p:pic>
          <p:pic>
            <p:nvPicPr>
              <p:cNvPr id="19" name="Picture 5">
                <a:extLst>
                  <a:ext uri="{FF2B5EF4-FFF2-40B4-BE49-F238E27FC236}">
                    <a16:creationId xmlns:a16="http://schemas.microsoft.com/office/drawing/2014/main" id="{73AEA5CC-D342-E6CD-D7C6-D95F1B0986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854200" y="3035300"/>
                <a:ext cx="4635500" cy="6172200"/>
              </a:xfrm>
              <a:prstGeom prst="rect">
                <a:avLst/>
              </a:prstGeom>
            </p:spPr>
          </p:pic>
          <p:pic>
            <p:nvPicPr>
              <p:cNvPr id="20" name="Picture 7">
                <a:extLst>
                  <a:ext uri="{FF2B5EF4-FFF2-40B4-BE49-F238E27FC236}">
                    <a16:creationId xmlns:a16="http://schemas.microsoft.com/office/drawing/2014/main" id="{4A2A311E-E016-4CD9-211A-F4A24DC2B9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870700" y="3035300"/>
                <a:ext cx="4457700" cy="3086100"/>
              </a:xfrm>
              <a:prstGeom prst="rect">
                <a:avLst/>
              </a:prstGeom>
            </p:spPr>
          </p:pic>
          <p:pic>
            <p:nvPicPr>
              <p:cNvPr id="21" name="Picture 8">
                <a:extLst>
                  <a:ext uri="{FF2B5EF4-FFF2-40B4-BE49-F238E27FC236}">
                    <a16:creationId xmlns:a16="http://schemas.microsoft.com/office/drawing/2014/main" id="{0601B118-F7D4-C1B4-04F8-7EE5CACDA8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832600" y="6311900"/>
                <a:ext cx="2540000" cy="2794000"/>
              </a:xfrm>
              <a:prstGeom prst="rect">
                <a:avLst/>
              </a:prstGeom>
            </p:spPr>
          </p:pic>
          <p:pic>
            <p:nvPicPr>
              <p:cNvPr id="22" name="Picture 9">
                <a:extLst>
                  <a:ext uri="{FF2B5EF4-FFF2-40B4-BE49-F238E27FC236}">
                    <a16:creationId xmlns:a16="http://schemas.microsoft.com/office/drawing/2014/main" id="{66FBE31C-D1AE-FC8E-D73B-63ACA1B08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474200" y="6311900"/>
                <a:ext cx="1828800" cy="2717800"/>
              </a:xfrm>
              <a:prstGeom prst="rect">
                <a:avLst/>
              </a:prstGeom>
            </p:spPr>
          </p:pic>
          <p:sp>
            <p:nvSpPr>
              <p:cNvPr id="23" name="TextBox 10">
                <a:extLst>
                  <a:ext uri="{FF2B5EF4-FFF2-40B4-BE49-F238E27FC236}">
                    <a16:creationId xmlns:a16="http://schemas.microsoft.com/office/drawing/2014/main" id="{1CA26728-19FA-B595-C7A1-74515BAFE298}"/>
                  </a:ext>
                </a:extLst>
              </p:cNvPr>
              <p:cNvSpPr txBox="1"/>
              <p:nvPr/>
            </p:nvSpPr>
            <p:spPr>
              <a:xfrm>
                <a:off x="7523162" y="2032000"/>
                <a:ext cx="3130550" cy="800100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l">
                  <a:lnSpc>
                    <a:spcPct val="116199"/>
                  </a:lnSpc>
                </a:pPr>
                <a:r>
                  <a:rPr lang="ko-KR" sz="4200" b="0" i="0" u="none" strike="noStrike" dirty="0">
                    <a:solidFill>
                      <a:srgbClr val="FFFFFF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교사들의</a:t>
                </a:r>
                <a:r>
                  <a:rPr lang="en-US" sz="4200" b="0" i="0" u="none" strike="noStrike" dirty="0">
                    <a:solidFill>
                      <a:srgbClr val="FFFFFF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 </a:t>
                </a:r>
                <a:r>
                  <a:rPr lang="ko-KR" sz="4200" b="0" i="0" u="none" strike="noStrike" dirty="0">
                    <a:solidFill>
                      <a:srgbClr val="FFFFFF"/>
                    </a:solidFill>
                    <a:latin typeface="CookieRunOTF Regular" panose="020B0600000101010101" pitchFamily="34" charset="-127"/>
                    <a:ea typeface="CookieRunOTF Regular" panose="020B0600000101010101" pitchFamily="34" charset="-127"/>
                  </a:rPr>
                  <a:t>변화</a:t>
                </a:r>
              </a:p>
            </p:txBody>
          </p:sp>
        </p:grpSp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8E0A8C5C-4B98-A9EF-7E0A-B16534299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49051" y="3044824"/>
              <a:ext cx="5003800" cy="5980113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A4896AAB-EF0F-D9F0-C749-F11B04EAC52F}"/>
              </a:ext>
            </a:extLst>
          </p:cNvPr>
          <p:cNvGrpSpPr/>
          <p:nvPr/>
        </p:nvGrpSpPr>
        <p:grpSpPr>
          <a:xfrm>
            <a:off x="1263650" y="1993898"/>
            <a:ext cx="15621000" cy="7442200"/>
            <a:chOff x="1282700" y="2006600"/>
            <a:chExt cx="15621000" cy="7442200"/>
          </a:xfrm>
        </p:grpSpPr>
        <p:pic>
          <p:nvPicPr>
            <p:cNvPr id="25" name="Picture 4">
              <a:extLst>
                <a:ext uri="{FF2B5EF4-FFF2-40B4-BE49-F238E27FC236}">
                  <a16:creationId xmlns:a16="http://schemas.microsoft.com/office/drawing/2014/main" id="{CE0C2EA4-5F9E-9C43-5A7D-1BC4841A9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282700" y="2006600"/>
              <a:ext cx="15621000" cy="7442200"/>
            </a:xfrm>
            <a:prstGeom prst="rect">
              <a:avLst/>
            </a:prstGeom>
          </p:spPr>
        </p:pic>
        <p:pic>
          <p:nvPicPr>
            <p:cNvPr id="26" name="Picture 5">
              <a:extLst>
                <a:ext uri="{FF2B5EF4-FFF2-40B4-BE49-F238E27FC236}">
                  <a16:creationId xmlns:a16="http://schemas.microsoft.com/office/drawing/2014/main" id="{6A9479C4-F9DA-AF27-CB3E-9E4DF086B1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1600200" y="3263900"/>
              <a:ext cx="6997700" cy="5600700"/>
            </a:xfrm>
            <a:prstGeom prst="rect">
              <a:avLst/>
            </a:prstGeom>
          </p:spPr>
        </p:pic>
        <p:pic>
          <p:nvPicPr>
            <p:cNvPr id="27" name="Picture 6">
              <a:extLst>
                <a:ext uri="{FF2B5EF4-FFF2-40B4-BE49-F238E27FC236}">
                  <a16:creationId xmlns:a16="http://schemas.microsoft.com/office/drawing/2014/main" id="{85527E3E-C448-3547-35EE-5FB081B20A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8674100" y="3276600"/>
              <a:ext cx="7937500" cy="5600700"/>
            </a:xfrm>
            <a:prstGeom prst="rect">
              <a:avLst/>
            </a:prstGeom>
          </p:spPr>
        </p:pic>
        <p:sp>
          <p:nvSpPr>
            <p:cNvPr id="28" name="TextBox 7">
              <a:extLst>
                <a:ext uri="{FF2B5EF4-FFF2-40B4-BE49-F238E27FC236}">
                  <a16:creationId xmlns:a16="http://schemas.microsoft.com/office/drawing/2014/main" id="{0930F9BB-19E6-0901-616F-43E47A16D60A}"/>
                </a:ext>
              </a:extLst>
            </p:cNvPr>
            <p:cNvSpPr txBox="1"/>
            <p:nvPr/>
          </p:nvSpPr>
          <p:spPr>
            <a:xfrm>
              <a:off x="7537450" y="2032000"/>
              <a:ext cx="3206750" cy="8001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l">
                <a:lnSpc>
                  <a:spcPct val="116199"/>
                </a:lnSpc>
              </a:pPr>
              <a:r>
                <a:rPr lang="ko-KR" sz="4300" b="0" i="0" u="none" strike="noStrike" dirty="0">
                  <a:solidFill>
                    <a:srgbClr val="FFFFFF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부모들의</a:t>
              </a:r>
              <a:r>
                <a:rPr lang="en-US" sz="4300" b="0" i="0" u="none" strike="noStrike" dirty="0">
                  <a:solidFill>
                    <a:srgbClr val="FFFFFF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 </a:t>
              </a:r>
              <a:r>
                <a:rPr lang="ko-KR" sz="4300" b="0" i="0" u="none" strike="noStrike" dirty="0">
                  <a:solidFill>
                    <a:srgbClr val="FFFFFF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변화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6323607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A357756-172F-2CF2-0E79-A2AC3490AB71}"/>
              </a:ext>
            </a:extLst>
          </p:cNvPr>
          <p:cNvSpPr txBox="1"/>
          <p:nvPr/>
        </p:nvSpPr>
        <p:spPr>
          <a:xfrm>
            <a:off x="17526000" y="-21077"/>
            <a:ext cx="76200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70C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10</a:t>
            </a:r>
            <a:endParaRPr lang="ko-KR" altLang="en-US" sz="3600" dirty="0">
              <a:solidFill>
                <a:srgbClr val="0070C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9872BDAF-1E3C-9AEC-CC62-BAC9019B7101}"/>
              </a:ext>
            </a:extLst>
          </p:cNvPr>
          <p:cNvGrpSpPr/>
          <p:nvPr/>
        </p:nvGrpSpPr>
        <p:grpSpPr>
          <a:xfrm rot="21431189">
            <a:off x="3208987" y="1261894"/>
            <a:ext cx="6172200" cy="863600"/>
            <a:chOff x="3193418" y="913072"/>
            <a:chExt cx="6172200" cy="863600"/>
          </a:xfrm>
        </p:grpSpPr>
        <p:pic>
          <p:nvPicPr>
            <p:cNvPr id="26" name="Picture 9">
              <a:extLst>
                <a:ext uri="{FF2B5EF4-FFF2-40B4-BE49-F238E27FC236}">
                  <a16:creationId xmlns:a16="http://schemas.microsoft.com/office/drawing/2014/main" id="{ED7DFE59-3A5E-DD31-00A0-C9686EC2E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63000"/>
            </a:blip>
            <a:stretch>
              <a:fillRect/>
            </a:stretch>
          </p:blipFill>
          <p:spPr>
            <a:xfrm rot="120000">
              <a:off x="3428368" y="913072"/>
              <a:ext cx="5702300" cy="863600"/>
            </a:xfrm>
            <a:prstGeom prst="rect">
              <a:avLst/>
            </a:prstGeom>
          </p:spPr>
        </p:pic>
        <p:sp>
          <p:nvSpPr>
            <p:cNvPr id="16" name="TextBox 4">
              <a:extLst>
                <a:ext uri="{FF2B5EF4-FFF2-40B4-BE49-F238E27FC236}">
                  <a16:creationId xmlns:a16="http://schemas.microsoft.com/office/drawing/2014/main" id="{06D8EF90-943B-908F-5B3E-2B463C7BA878}"/>
                </a:ext>
              </a:extLst>
            </p:cNvPr>
            <p:cNvSpPr txBox="1"/>
            <p:nvPr/>
          </p:nvSpPr>
          <p:spPr>
            <a:xfrm rot="153305">
              <a:off x="3193418" y="966767"/>
              <a:ext cx="6172200" cy="7976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116199"/>
                </a:lnSpc>
              </a:pPr>
              <a:r>
                <a:rPr lang="ko-KR" altLang="en-US" sz="3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유아는 공간을 경험하는 주체</a:t>
              </a:r>
              <a:endParaRPr lang="en-US" alt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</p:grpSp>
      <p:sp>
        <p:nvSpPr>
          <p:cNvPr id="25" name="TextBox 4">
            <a:extLst>
              <a:ext uri="{FF2B5EF4-FFF2-40B4-BE49-F238E27FC236}">
                <a16:creationId xmlns:a16="http://schemas.microsoft.com/office/drawing/2014/main" id="{77A1907F-2D9B-2F97-F023-BDEF0CF5BE31}"/>
              </a:ext>
            </a:extLst>
          </p:cNvPr>
          <p:cNvSpPr txBox="1"/>
          <p:nvPr/>
        </p:nvSpPr>
        <p:spPr>
          <a:xfrm>
            <a:off x="885825" y="7200900"/>
            <a:ext cx="16516350" cy="2438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50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‘</a:t>
            </a:r>
            <a:r>
              <a:rPr lang="ko-KR" altLang="en-US" sz="50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길</a:t>
            </a:r>
            <a:r>
              <a:rPr lang="en-US" altLang="ko-KR" sz="50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’</a:t>
            </a:r>
            <a:r>
              <a:rPr lang="ko-KR" altLang="en-US" sz="50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은 그 자체로 어디로든 이어질 수 있는 가능성의 </a:t>
            </a:r>
            <a:r>
              <a:rPr lang="ko-KR" altLang="en-US" sz="5000" dirty="0" err="1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상징이였고</a:t>
            </a:r>
            <a:r>
              <a:rPr lang="en-US" altLang="ko-KR" sz="5000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,</a:t>
            </a:r>
          </a:p>
          <a:p>
            <a:pPr lvl="0" algn="ctr">
              <a:lnSpc>
                <a:spcPct val="116199"/>
              </a:lnSpc>
            </a:pPr>
            <a:r>
              <a:rPr lang="ko-KR" altLang="en-US" sz="50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rPr>
              <a:t>유아와 어른 모두에게 내면의 성장을 이끌어낸 배움의 여정</a:t>
            </a:r>
            <a:endParaRPr lang="en-US" sz="5000" b="0" i="0" u="none" strike="noStrike" dirty="0">
              <a:solidFill>
                <a:srgbClr val="000000"/>
              </a:solidFill>
              <a:latin typeface="CookieRunOTF Regular" panose="020B0600000101010101" pitchFamily="34" charset="-127"/>
              <a:ea typeface="CookieRunOTF Regular" panose="020B0600000101010101" pitchFamily="34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5478CC1E-635B-4B84-20D5-7D0454CBA14C}"/>
              </a:ext>
            </a:extLst>
          </p:cNvPr>
          <p:cNvGrpSpPr/>
          <p:nvPr/>
        </p:nvGrpSpPr>
        <p:grpSpPr>
          <a:xfrm rot="21410660">
            <a:off x="8309466" y="2937821"/>
            <a:ext cx="6267078" cy="889000"/>
            <a:chOff x="4301550" y="4893699"/>
            <a:chExt cx="6267078" cy="889000"/>
          </a:xfrm>
        </p:grpSpPr>
        <p:pic>
          <p:nvPicPr>
            <p:cNvPr id="28" name="Picture 15">
              <a:extLst>
                <a:ext uri="{FF2B5EF4-FFF2-40B4-BE49-F238E27FC236}">
                  <a16:creationId xmlns:a16="http://schemas.microsoft.com/office/drawing/2014/main" id="{B8D6A0D7-6FBB-BB88-4F31-10C7A68F4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63000"/>
            </a:blip>
            <a:stretch>
              <a:fillRect/>
            </a:stretch>
          </p:blipFill>
          <p:spPr>
            <a:xfrm rot="240000">
              <a:off x="4336937" y="4893699"/>
              <a:ext cx="6231691" cy="889000"/>
            </a:xfrm>
            <a:prstGeom prst="rect">
              <a:avLst/>
            </a:prstGeom>
          </p:spPr>
        </p:pic>
        <p:sp>
          <p:nvSpPr>
            <p:cNvPr id="30" name="TextBox 4">
              <a:extLst>
                <a:ext uri="{FF2B5EF4-FFF2-40B4-BE49-F238E27FC236}">
                  <a16:creationId xmlns:a16="http://schemas.microsoft.com/office/drawing/2014/main" id="{E862569E-561F-955B-B4C0-8BE197EEF023}"/>
                </a:ext>
              </a:extLst>
            </p:cNvPr>
            <p:cNvSpPr txBox="1"/>
            <p:nvPr/>
          </p:nvSpPr>
          <p:spPr>
            <a:xfrm rot="236403">
              <a:off x="4301550" y="4924881"/>
              <a:ext cx="6201624" cy="8352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116199"/>
                </a:lnSpc>
              </a:pPr>
              <a:r>
                <a:rPr lang="ko-KR" altLang="en-US" sz="3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교사는 놀이를 설계하는 동반자</a:t>
              </a:r>
              <a:endParaRPr lang="en-US" altLang="ko-KR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C8E6428A-3B52-C7CD-3D43-3A2648694228}"/>
              </a:ext>
            </a:extLst>
          </p:cNvPr>
          <p:cNvGrpSpPr/>
          <p:nvPr/>
        </p:nvGrpSpPr>
        <p:grpSpPr>
          <a:xfrm rot="344255">
            <a:off x="4145021" y="4654550"/>
            <a:ext cx="7449738" cy="977900"/>
            <a:chOff x="8190098" y="2575082"/>
            <a:chExt cx="7449738" cy="977900"/>
          </a:xfrm>
        </p:grpSpPr>
        <p:pic>
          <p:nvPicPr>
            <p:cNvPr id="27" name="Picture 12">
              <a:extLst>
                <a:ext uri="{FF2B5EF4-FFF2-40B4-BE49-F238E27FC236}">
                  <a16:creationId xmlns:a16="http://schemas.microsoft.com/office/drawing/2014/main" id="{C0399223-24D5-72A2-687B-FA80DC138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63000"/>
            </a:blip>
            <a:stretch>
              <a:fillRect/>
            </a:stretch>
          </p:blipFill>
          <p:spPr>
            <a:xfrm rot="21240000">
              <a:off x="8190098" y="2575082"/>
              <a:ext cx="7449738" cy="977900"/>
            </a:xfrm>
            <a:prstGeom prst="rect">
              <a:avLst/>
            </a:prstGeom>
          </p:spPr>
        </p:pic>
        <p:sp>
          <p:nvSpPr>
            <p:cNvPr id="31" name="TextBox 4">
              <a:extLst>
                <a:ext uri="{FF2B5EF4-FFF2-40B4-BE49-F238E27FC236}">
                  <a16:creationId xmlns:a16="http://schemas.microsoft.com/office/drawing/2014/main" id="{40D678D4-1C43-4828-B379-4AD66B8EF4C6}"/>
                </a:ext>
              </a:extLst>
            </p:cNvPr>
            <p:cNvSpPr txBox="1"/>
            <p:nvPr/>
          </p:nvSpPr>
          <p:spPr>
            <a:xfrm rot="21246839">
              <a:off x="8324378" y="2699514"/>
              <a:ext cx="7162800" cy="73055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116199"/>
                </a:lnSpc>
              </a:pPr>
              <a:r>
                <a:rPr lang="ko-KR" altLang="en-US" sz="3500" b="0" i="0" u="none" strike="noStrike" dirty="0">
                  <a:solidFill>
                    <a:srgbClr val="000000"/>
                  </a:solidFill>
                  <a:latin typeface="CookieRunOTF Regular" panose="020B0600000101010101" pitchFamily="34" charset="-127"/>
                  <a:ea typeface="CookieRunOTF Regular" panose="020B0600000101010101" pitchFamily="34" charset="-127"/>
                </a:rPr>
                <a:t>부모는 일상을 새롭게 바라보는 관찰자</a:t>
              </a:r>
              <a:endParaRPr lang="en-US" sz="3500" b="0" i="0" u="none" strike="noStrike" dirty="0">
                <a:solidFill>
                  <a:srgbClr val="000000"/>
                </a:solidFill>
                <a:latin typeface="CookieRunOTF Regular" panose="020B0600000101010101" pitchFamily="34" charset="-127"/>
                <a:ea typeface="CookieRunOTF Regular" panose="020B0600000101010101" pitchFamily="34" charset="-127"/>
              </a:endParaRPr>
            </a:p>
          </p:txBody>
        </p:sp>
      </p:grpSp>
    </p:spTree>
  </p:cSld>
  <p:clrMapOvr>
    <a:masterClrMapping/>
  </p:clrMapOvr>
  <p:transition spd="slow">
    <p:wipe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1673</Words>
  <Application>Microsoft Office PowerPoint</Application>
  <PresentationFormat>사용자 지정</PresentationFormat>
  <Paragraphs>194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Arial</vt:lpstr>
      <vt:lpstr>Calibri</vt:lpstr>
      <vt:lpstr>CookieRunOTF Regular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천은경</dc:creator>
  <cp:lastModifiedBy>훈 쏭</cp:lastModifiedBy>
  <cp:revision>17</cp:revision>
  <dcterms:created xsi:type="dcterms:W3CDTF">2006-08-16T00:00:00Z</dcterms:created>
  <dcterms:modified xsi:type="dcterms:W3CDTF">2026-02-05T05:31:58Z</dcterms:modified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